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notesMasterIdLst>
    <p:notesMasterId r:id="rId22"/>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notesMaster" Target="notesMasters/notesMaster1.xml"/><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Open with why you put this together. You kept seeing the same problem across associations and wanted boards to see it coming rather than find out in someone's escrow.</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1-2.png"/><Relationship Id="rId3" Type="http://schemas.openxmlformats.org/officeDocument/2006/relationships/slideLayout" Target="../slideLayouts/slideLayout1.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2-2.png"/><Relationship Id="rId3" Type="http://schemas.openxmlformats.org/officeDocument/2006/relationships/slideLayout" Target="../slideLayouts/slideLayout1.xm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slideLayout" Target="../slideLayouts/slideLayout1.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slideLayout" Target="../slideLayouts/slideLayout1.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png"/><Relationship Id="rId2" Type="http://schemas.openxmlformats.org/officeDocument/2006/relationships/slideLayout" Target="../slideLayouts/slideLayout1.xml"/><Relationship Id="rId3"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png"/><Relationship Id="rId2" Type="http://schemas.openxmlformats.org/officeDocument/2006/relationships/slideLayout" Target="../slideLayouts/slideLayout1.xml"/><Relationship Id="rId3"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slideLayout" Target="../slideLayouts/slideLayout1.xml"/><Relationship Id="rId3"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png"/><Relationship Id="rId2" Type="http://schemas.openxmlformats.org/officeDocument/2006/relationships/slideLayout" Target="../slideLayouts/slideLayout1.xml"/><Relationship Id="rId3"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png"/><Relationship Id="rId2" Type="http://schemas.openxmlformats.org/officeDocument/2006/relationships/slideLayout" Target="../slideLayouts/slideLayout1.xml"/><Relationship Id="rId3"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png"/><Relationship Id="rId2" Type="http://schemas.openxmlformats.org/officeDocument/2006/relationships/slideLayout" Target="../slideLayouts/slideLayout1.xml"/><Relationship Id="rId3"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image-19-1.png"/><Relationship Id="rId2" Type="http://schemas.openxmlformats.org/officeDocument/2006/relationships/slideLayout" Target="../slideLayouts/slideLayout1.xml"/><Relationship Id="rId3"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image" Target="../media/image-20-1.png"/><Relationship Id="rId2" Type="http://schemas.openxmlformats.org/officeDocument/2006/relationships/image" Target="../media/image-20-2.png"/><Relationship Id="rId3" Type="http://schemas.openxmlformats.org/officeDocument/2006/relationships/slideLayout" Target="../slideLayouts/slideLayout1.xml"/><Relationship Id="rId4"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B2A4A"/>
        </a:solidFill>
      </p:bgPr>
    </p:bg>
    <p:spTree>
      <p:nvGrpSpPr>
        <p:cNvPr id="1" name=""/>
        <p:cNvGrpSpPr/>
        <p:nvPr/>
      </p:nvGrpSpPr>
      <p:grpSpPr>
        <a:xfrm>
          <a:off x="0" y="0"/>
          <a:ext cx="0" cy="0"/>
          <a:chOff x="0" y="0"/>
          <a:chExt cx="0" cy="0"/>
        </a:xfrm>
      </p:grpSpPr>
      <p:sp>
        <p:nvSpPr>
          <p:cNvPr id="2" name="Shape 0"/>
          <p:cNvSpPr/>
          <p:nvPr/>
        </p:nvSpPr>
        <p:spPr>
          <a:xfrm>
            <a:off x="10607040" y="4937760"/>
            <a:ext cx="2743200" cy="2743200"/>
          </a:xfrm>
          <a:prstGeom prst="ellipse">
            <a:avLst/>
          </a:prstGeom>
          <a:solidFill>
            <a:srgbClr val="2E4370"/>
          </a:solidFill>
          <a:ln w="12700">
            <a:solidFill>
              <a:srgbClr val="2E4370"/>
            </a:solidFill>
            <a:prstDash val="solid"/>
          </a:ln>
        </p:spPr>
      </p:sp>
      <p:pic>
        <p:nvPicPr>
          <p:cNvPr id="3" name="Image 0" descr="./img/logo.png">    </p:cNvPr>
          <p:cNvPicPr>
            <a:picLocks noChangeAspect="1"/>
          </p:cNvPicPr>
          <p:nvPr/>
        </p:nvPicPr>
        <p:blipFill>
          <a:blip r:embed="rId1"/>
          <a:stretch>
            <a:fillRect/>
          </a:stretch>
        </p:blipFill>
        <p:spPr>
          <a:xfrm>
            <a:off x="9098280" y="457200"/>
            <a:ext cx="2450592" cy="956462"/>
          </a:xfrm>
          <a:prstGeom prst="rect">
            <a:avLst/>
          </a:prstGeom>
        </p:spPr>
      </p:pic>
      <p:sp>
        <p:nvSpPr>
          <p:cNvPr id="4" name="Shape 1"/>
          <p:cNvSpPr/>
          <p:nvPr/>
        </p:nvSpPr>
        <p:spPr>
          <a:xfrm>
            <a:off x="8988552" y="2066544"/>
            <a:ext cx="2670048" cy="2670048"/>
          </a:xfrm>
          <a:prstGeom prst="ellipse">
            <a:avLst/>
          </a:prstGeom>
          <a:solidFill>
            <a:srgbClr val="C8A54B"/>
          </a:solidFill>
          <a:ln w="12700">
            <a:solidFill>
              <a:srgbClr val="C8A54B"/>
            </a:solidFill>
            <a:prstDash val="solid"/>
          </a:ln>
        </p:spPr>
      </p:sp>
      <p:pic>
        <p:nvPicPr>
          <p:cNvPr id="5" name="Image 1" descr="./img/headshot.png">    </p:cNvPr>
          <p:cNvPicPr>
            <a:picLocks noChangeAspect="1"/>
          </p:cNvPicPr>
          <p:nvPr/>
        </p:nvPicPr>
        <p:blipFill>
          <a:blip r:embed="rId2"/>
          <a:stretch>
            <a:fillRect/>
          </a:stretch>
        </p:blipFill>
        <p:spPr>
          <a:xfrm>
            <a:off x="9089136" y="2167128"/>
            <a:ext cx="2468880" cy="2468880"/>
          </a:xfrm>
          <a:prstGeom prst="ellipse">
            <a:avLst/>
          </a:prstGeom>
        </p:spPr>
      </p:pic>
      <p:sp>
        <p:nvSpPr>
          <p:cNvPr id="6" name="Shape 2"/>
          <p:cNvSpPr/>
          <p:nvPr/>
        </p:nvSpPr>
        <p:spPr>
          <a:xfrm>
            <a:off x="640080" y="1051560"/>
            <a:ext cx="3383280" cy="310896"/>
          </a:xfrm>
          <a:prstGeom prst="roundRect">
            <a:avLst>
              <a:gd name="adj" fmla="val 50000"/>
            </a:avLst>
          </a:prstGeom>
          <a:solidFill>
            <a:srgbClr val="C8A54B"/>
          </a:solidFill>
          <a:ln w="12700">
            <a:solidFill>
              <a:srgbClr val="C8A54B"/>
            </a:solidFill>
            <a:prstDash val="solid"/>
          </a:ln>
        </p:spPr>
      </p:sp>
      <p:sp>
        <p:nvSpPr>
          <p:cNvPr id="7" name="Text 3"/>
          <p:cNvSpPr txBox="1"/>
          <p:nvPr/>
        </p:nvSpPr>
        <p:spPr>
          <a:xfrm>
            <a:off x="640080" y="1051560"/>
            <a:ext cx="3383280" cy="310896"/>
          </a:xfrm>
          <a:prstGeom prst="rect">
            <a:avLst/>
          </a:prstGeom>
          <a:noFill/>
          <a:ln/>
        </p:spPr>
        <p:txBody>
          <a:bodyPr wrap="square" lIns="0" tIns="0" rIns="0" bIns="0" rtlCol="0" anchor="ctr"/>
          <a:lstStyle/>
          <a:p>
            <a:pPr algn="ctr" indent="0" marL="0">
              <a:buNone/>
            </a:pPr>
            <a:r>
              <a:rPr lang="en-US" sz="1050" b="1" dirty="0">
                <a:solidFill>
                  <a:srgbClr val="1B2A4A"/>
                </a:solidFill>
                <a:latin typeface="Calibri" pitchFamily="34" charset="0"/>
                <a:ea typeface="Calibri" pitchFamily="34" charset="-122"/>
                <a:cs typeface="Calibri" pitchFamily="34" charset="-120"/>
              </a:rPr>
              <a:t>A BRIEFING FOR HOA BOARDS &amp; MANAGERS</a:t>
            </a:r>
            <a:endParaRPr lang="en-US" sz="1050" dirty="0"/>
          </a:p>
        </p:txBody>
      </p:sp>
      <p:sp>
        <p:nvSpPr>
          <p:cNvPr id="8" name="Text 4"/>
          <p:cNvSpPr txBox="1"/>
          <p:nvPr/>
        </p:nvSpPr>
        <p:spPr>
          <a:xfrm>
            <a:off x="640080" y="1664208"/>
            <a:ext cx="7863840" cy="1691640"/>
          </a:xfrm>
          <a:prstGeom prst="rect">
            <a:avLst/>
          </a:prstGeom>
          <a:noFill/>
          <a:ln/>
        </p:spPr>
        <p:txBody>
          <a:bodyPr wrap="square" lIns="0" tIns="0" rIns="0" bIns="0" rtlCol="0" anchor="t"/>
          <a:lstStyle/>
          <a:p>
            <a:pPr indent="0" marL="0">
              <a:lnSpc>
                <a:spcPts val="4600"/>
              </a:lnSpc>
              <a:buNone/>
            </a:pPr>
            <a:r>
              <a:rPr lang="en-US" sz="4200" b="1" dirty="0">
                <a:solidFill>
                  <a:srgbClr val="FFFFFF"/>
                </a:solidFill>
                <a:latin typeface="Cambria" pitchFamily="34" charset="0"/>
                <a:ea typeface="Cambria" pitchFamily="34" charset="-122"/>
                <a:cs typeface="Cambria" pitchFamily="34" charset="-120"/>
              </a:rPr>
              <a:t>The 2026 and 2027</a:t>
            </a:r>
            <a:endParaRPr lang="en-US" sz="4200" dirty="0"/>
          </a:p>
          <a:p>
            <a:pPr indent="0" marL="0">
              <a:lnSpc>
                <a:spcPts val="4600"/>
              </a:lnSpc>
              <a:buNone/>
            </a:pPr>
            <a:r>
              <a:rPr lang="en-US" sz="4200" b="1" dirty="0">
                <a:solidFill>
                  <a:srgbClr val="FFFFFF"/>
                </a:solidFill>
                <a:latin typeface="Cambria" pitchFamily="34" charset="0"/>
                <a:ea typeface="Cambria" pitchFamily="34" charset="-122"/>
                <a:cs typeface="Cambria" pitchFamily="34" charset="-120"/>
              </a:rPr>
              <a:t>Condo Lending Changes</a:t>
            </a:r>
            <a:endParaRPr lang="en-US" sz="4200" dirty="0"/>
          </a:p>
        </p:txBody>
      </p:sp>
      <p:sp>
        <p:nvSpPr>
          <p:cNvPr id="9" name="Text 5"/>
          <p:cNvSpPr txBox="1"/>
          <p:nvPr/>
        </p:nvSpPr>
        <p:spPr>
          <a:xfrm>
            <a:off x="640080" y="3401568"/>
            <a:ext cx="7772400" cy="777240"/>
          </a:xfrm>
          <a:prstGeom prst="rect">
            <a:avLst/>
          </a:prstGeom>
          <a:noFill/>
          <a:ln/>
        </p:spPr>
        <p:txBody>
          <a:bodyPr wrap="square" lIns="0" tIns="0" rIns="0" bIns="0" rtlCol="0" anchor="t"/>
          <a:lstStyle/>
          <a:p>
            <a:pPr indent="0" marL="0">
              <a:buNone/>
            </a:pPr>
            <a:r>
              <a:rPr lang="en-US" sz="1500" dirty="0">
                <a:solidFill>
                  <a:srgbClr val="EFE3C4"/>
                </a:solidFill>
                <a:latin typeface="Calibri" pitchFamily="34" charset="0"/>
                <a:ea typeface="Calibri" pitchFamily="34" charset="-122"/>
                <a:cs typeface="Calibri" pitchFamily="34" charset="-120"/>
              </a:rPr>
              <a:t>What Southern California associations need to do now to keep their owners able to buy, sell, and refinance</a:t>
            </a:r>
            <a:endParaRPr lang="en-US" sz="1500" dirty="0"/>
          </a:p>
        </p:txBody>
      </p:sp>
      <p:sp>
        <p:nvSpPr>
          <p:cNvPr id="10" name="Shape 6"/>
          <p:cNvSpPr/>
          <p:nvPr/>
        </p:nvSpPr>
        <p:spPr>
          <a:xfrm>
            <a:off x="640080" y="4590288"/>
            <a:ext cx="822960" cy="32004"/>
          </a:xfrm>
          <a:prstGeom prst="rect">
            <a:avLst/>
          </a:prstGeom>
          <a:solidFill>
            <a:srgbClr val="C8A54B"/>
          </a:solidFill>
          <a:ln w="12700">
            <a:solidFill>
              <a:srgbClr val="C8A54B"/>
            </a:solidFill>
            <a:prstDash val="solid"/>
          </a:ln>
        </p:spPr>
      </p:sp>
      <p:sp>
        <p:nvSpPr>
          <p:cNvPr id="11" name="Text 7"/>
          <p:cNvSpPr txBox="1"/>
          <p:nvPr/>
        </p:nvSpPr>
        <p:spPr>
          <a:xfrm>
            <a:off x="640080" y="4800600"/>
            <a:ext cx="6400800" cy="384048"/>
          </a:xfrm>
          <a:prstGeom prst="rect">
            <a:avLst/>
          </a:prstGeom>
          <a:noFill/>
          <a:ln/>
        </p:spPr>
        <p:txBody>
          <a:bodyPr wrap="square" lIns="0" tIns="0" rIns="0" bIns="0" rtlCol="0" anchor="t"/>
          <a:lstStyle/>
          <a:p>
            <a:pPr indent="0" marL="0">
              <a:buNone/>
            </a:pPr>
            <a:r>
              <a:rPr lang="en-US" sz="2000" b="1" dirty="0">
                <a:solidFill>
                  <a:srgbClr val="FFFFFF"/>
                </a:solidFill>
                <a:latin typeface="Cambria" pitchFamily="34" charset="0"/>
                <a:ea typeface="Cambria" pitchFamily="34" charset="-122"/>
                <a:cs typeface="Cambria" pitchFamily="34" charset="-120"/>
              </a:rPr>
              <a:t>Prepared by Tim Hardin</a:t>
            </a:r>
            <a:endParaRPr lang="en-US" sz="2000" dirty="0"/>
          </a:p>
        </p:txBody>
      </p:sp>
      <p:sp>
        <p:nvSpPr>
          <p:cNvPr id="12" name="Text 8"/>
          <p:cNvSpPr txBox="1"/>
          <p:nvPr/>
        </p:nvSpPr>
        <p:spPr>
          <a:xfrm>
            <a:off x="640080" y="5221224"/>
            <a:ext cx="7863840" cy="274320"/>
          </a:xfrm>
          <a:prstGeom prst="rect">
            <a:avLst/>
          </a:prstGeom>
          <a:noFill/>
          <a:ln/>
        </p:spPr>
        <p:txBody>
          <a:bodyPr wrap="square" lIns="0" tIns="0" rIns="0" bIns="0" rtlCol="0" anchor="t"/>
          <a:lstStyle/>
          <a:p>
            <a:pPr indent="0" marL="0">
              <a:buNone/>
            </a:pPr>
            <a:r>
              <a:rPr lang="en-US" sz="1250" dirty="0">
                <a:solidFill>
                  <a:srgbClr val="C8A54B"/>
                </a:solidFill>
                <a:latin typeface="Calibri" pitchFamily="34" charset="0"/>
                <a:ea typeface="Calibri" pitchFamily="34" charset="-122"/>
                <a:cs typeface="Calibri" pitchFamily="34" charset="-120"/>
              </a:rPr>
              <a:t>Branch Manager  |  United Modern Mortgage powered by New American Funding</a:t>
            </a:r>
            <a:endParaRPr lang="en-US" sz="1250" dirty="0"/>
          </a:p>
        </p:txBody>
      </p:sp>
      <p:sp>
        <p:nvSpPr>
          <p:cNvPr id="13" name="Text 9"/>
          <p:cNvSpPr txBox="1"/>
          <p:nvPr/>
        </p:nvSpPr>
        <p:spPr>
          <a:xfrm>
            <a:off x="640080" y="5532120"/>
            <a:ext cx="8229600" cy="274320"/>
          </a:xfrm>
          <a:prstGeom prst="rect">
            <a:avLst/>
          </a:prstGeom>
          <a:noFill/>
          <a:ln/>
        </p:spPr>
        <p:txBody>
          <a:bodyPr wrap="square" lIns="0" tIns="0" rIns="0" bIns="0" rtlCol="0" anchor="t"/>
          <a:lstStyle/>
          <a:p>
            <a:pPr indent="0" marL="0">
              <a:buNone/>
            </a:pPr>
            <a:r>
              <a:rPr lang="en-US" sz="1100" dirty="0">
                <a:solidFill>
                  <a:srgbClr val="EFE3C4"/>
                </a:solidFill>
                <a:latin typeface="Calibri" pitchFamily="34" charset="0"/>
                <a:ea typeface="Calibri" pitchFamily="34" charset="-122"/>
                <a:cs typeface="Calibri" pitchFamily="34" charset="-120"/>
              </a:rPr>
              <a:t>(949) 374-1833  |  tim.hardin@nafinc.com  |  NMLS 294131  |  Company NMLS 6606</a:t>
            </a:r>
            <a:endParaRPr lang="en-US" sz="1100" dirty="0"/>
          </a:p>
        </p:txBody>
      </p:sp>
      <p:sp>
        <p:nvSpPr>
          <p:cNvPr id="14" name="Text 10"/>
          <p:cNvSpPr txBox="1"/>
          <p:nvPr/>
        </p:nvSpPr>
        <p:spPr>
          <a:xfrm>
            <a:off x="640080" y="5916168"/>
            <a:ext cx="3657600" cy="256032"/>
          </a:xfrm>
          <a:prstGeom prst="rect">
            <a:avLst/>
          </a:prstGeom>
          <a:noFill/>
          <a:ln/>
        </p:spPr>
        <p:txBody>
          <a:bodyPr wrap="square" lIns="0" tIns="0" rIns="0" bIns="0" rtlCol="0" anchor="t"/>
          <a:lstStyle/>
          <a:p>
            <a:pPr indent="0" marL="0">
              <a:buNone/>
            </a:pPr>
            <a:r>
              <a:rPr lang="en-US" sz="1050" i="1" dirty="0">
                <a:solidFill>
                  <a:srgbClr val="9FB0CC"/>
                </a:solidFill>
                <a:latin typeface="Calibri" pitchFamily="34" charset="0"/>
                <a:ea typeface="Calibri" pitchFamily="34" charset="-122"/>
                <a:cs typeface="Calibri" pitchFamily="34" charset="-120"/>
              </a:rPr>
              <a:t>September 2026</a:t>
            </a:r>
            <a:endParaRPr lang="en-US" sz="10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p:bgPr>
    </p:bg>
    <p:spTree>
      <p:nvGrpSpPr>
        <p:cNvPr id="1" name=""/>
        <p:cNvGrpSpPr/>
        <p:nvPr/>
      </p:nvGrpSpPr>
      <p:grpSpPr>
        <a:xfrm>
          <a:off x="0" y="0"/>
          <a:ext cx="0" cy="0"/>
          <a:chOff x="0" y="0"/>
          <a:chExt cx="0" cy="0"/>
        </a:xfrm>
      </p:grpSpPr>
      <p:sp>
        <p:nvSpPr>
          <p:cNvPr id="2" name="Text 0"/>
          <p:cNvSpPr txBox="1"/>
          <p:nvPr/>
        </p:nvSpPr>
        <p:spPr>
          <a:xfrm>
            <a:off x="640080" y="384048"/>
            <a:ext cx="10908792" cy="658368"/>
          </a:xfrm>
          <a:prstGeom prst="rect">
            <a:avLst/>
          </a:prstGeom>
          <a:noFill/>
          <a:ln/>
        </p:spPr>
        <p:txBody>
          <a:bodyPr wrap="square" lIns="0" tIns="0" rIns="0" bIns="0" rtlCol="0" anchor="t"/>
          <a:lstStyle/>
          <a:p>
            <a:pPr indent="0" marL="0">
              <a:buNone/>
            </a:pPr>
            <a:r>
              <a:rPr lang="en-US" sz="3400" b="1" dirty="0">
                <a:solidFill>
                  <a:srgbClr val="1B2A4A"/>
                </a:solidFill>
                <a:latin typeface="Cambria" pitchFamily="34" charset="0"/>
                <a:ea typeface="Cambria" pitchFamily="34" charset="-122"/>
                <a:cs typeface="Cambria" pitchFamily="34" charset="-120"/>
              </a:rPr>
              <a:t>Why I put this together</a:t>
            </a:r>
            <a:endParaRPr lang="en-US" sz="3400" dirty="0"/>
          </a:p>
        </p:txBody>
      </p:sp>
      <p:sp>
        <p:nvSpPr>
          <p:cNvPr id="3" name="Text 1"/>
          <p:cNvSpPr txBox="1"/>
          <p:nvPr/>
        </p:nvSpPr>
        <p:spPr>
          <a:xfrm>
            <a:off x="640080" y="1060704"/>
            <a:ext cx="10908792" cy="384048"/>
          </a:xfrm>
          <a:prstGeom prst="rect">
            <a:avLst/>
          </a:prstGeom>
          <a:noFill/>
          <a:ln/>
        </p:spPr>
        <p:txBody>
          <a:bodyPr wrap="square" lIns="0" tIns="0" rIns="0" bIns="0" rtlCol="0" anchor="t"/>
          <a:lstStyle/>
          <a:p>
            <a:pPr indent="0" marL="0">
              <a:buNone/>
            </a:pPr>
            <a:r>
              <a:rPr lang="en-US" sz="1400" dirty="0">
                <a:solidFill>
                  <a:srgbClr val="6B7280"/>
                </a:solidFill>
                <a:latin typeface="Calibri" pitchFamily="34" charset="0"/>
                <a:ea typeface="Calibri" pitchFamily="34" charset="-122"/>
                <a:cs typeface="Calibri" pitchFamily="34" charset="-120"/>
              </a:rPr>
              <a:t>A note before we get into the rules</a:t>
            </a:r>
            <a:endParaRPr lang="en-US" sz="1400" dirty="0"/>
          </a:p>
        </p:txBody>
      </p:sp>
      <p:sp>
        <p:nvSpPr>
          <p:cNvPr id="4" name="Shape 2"/>
          <p:cNvSpPr/>
          <p:nvPr/>
        </p:nvSpPr>
        <p:spPr>
          <a:xfrm>
            <a:off x="640080" y="1691640"/>
            <a:ext cx="7315200" cy="4224528"/>
          </a:xfrm>
          <a:prstGeom prst="roundRect">
            <a:avLst>
              <a:gd name="adj" fmla="val 1732"/>
            </a:avLst>
          </a:prstGeom>
          <a:solidFill>
            <a:srgbClr val="F5F6F8"/>
          </a:solidFill>
          <a:ln w="12700">
            <a:solidFill>
              <a:srgbClr val="F5F6F8"/>
            </a:solidFill>
            <a:prstDash val="solid"/>
          </a:ln>
        </p:spPr>
      </p:sp>
      <p:sp>
        <p:nvSpPr>
          <p:cNvPr id="5" name="Shape 3"/>
          <p:cNvSpPr/>
          <p:nvPr/>
        </p:nvSpPr>
        <p:spPr>
          <a:xfrm>
            <a:off x="914400" y="1892808"/>
            <a:ext cx="1243584" cy="1243584"/>
          </a:xfrm>
          <a:prstGeom prst="ellipse">
            <a:avLst/>
          </a:prstGeom>
          <a:solidFill>
            <a:srgbClr val="C8A54B"/>
          </a:solidFill>
          <a:ln w="12700">
            <a:solidFill>
              <a:srgbClr val="C8A54B"/>
            </a:solidFill>
            <a:prstDash val="solid"/>
          </a:ln>
        </p:spPr>
      </p:sp>
      <p:pic>
        <p:nvPicPr>
          <p:cNvPr id="6" name="Image 0" descr="./img/headshot.png">    </p:cNvPr>
          <p:cNvPicPr>
            <a:picLocks noChangeAspect="1"/>
          </p:cNvPicPr>
          <p:nvPr/>
        </p:nvPicPr>
        <p:blipFill>
          <a:blip r:embed="rId1"/>
          <a:stretch>
            <a:fillRect/>
          </a:stretch>
        </p:blipFill>
        <p:spPr>
          <a:xfrm>
            <a:off x="969264" y="1947672"/>
            <a:ext cx="1133856" cy="1133856"/>
          </a:xfrm>
          <a:prstGeom prst="ellipse">
            <a:avLst/>
          </a:prstGeom>
        </p:spPr>
      </p:pic>
      <p:sp>
        <p:nvSpPr>
          <p:cNvPr id="7" name="Text 4"/>
          <p:cNvSpPr txBox="1"/>
          <p:nvPr/>
        </p:nvSpPr>
        <p:spPr>
          <a:xfrm>
            <a:off x="2331720" y="2011680"/>
            <a:ext cx="5120640" cy="329184"/>
          </a:xfrm>
          <a:prstGeom prst="rect">
            <a:avLst/>
          </a:prstGeom>
          <a:noFill/>
          <a:ln/>
        </p:spPr>
        <p:txBody>
          <a:bodyPr wrap="square" lIns="0" tIns="0" rIns="0" bIns="0" rtlCol="0" anchor="t"/>
          <a:lstStyle/>
          <a:p>
            <a:pPr indent="0" marL="0">
              <a:buNone/>
            </a:pPr>
            <a:r>
              <a:rPr lang="en-US" sz="1900" b="1" dirty="0">
                <a:solidFill>
                  <a:srgbClr val="1B2A4A"/>
                </a:solidFill>
                <a:latin typeface="Cambria" pitchFamily="34" charset="0"/>
                <a:ea typeface="Cambria" pitchFamily="34" charset="-122"/>
                <a:cs typeface="Cambria" pitchFamily="34" charset="-120"/>
              </a:rPr>
              <a:t>Tim Hardin</a:t>
            </a:r>
            <a:endParaRPr lang="en-US" sz="1900" dirty="0"/>
          </a:p>
        </p:txBody>
      </p:sp>
      <p:sp>
        <p:nvSpPr>
          <p:cNvPr id="8" name="Text 5"/>
          <p:cNvSpPr txBox="1"/>
          <p:nvPr/>
        </p:nvSpPr>
        <p:spPr>
          <a:xfrm>
            <a:off x="2331720" y="2377440"/>
            <a:ext cx="5120640" cy="292608"/>
          </a:xfrm>
          <a:prstGeom prst="rect">
            <a:avLst/>
          </a:prstGeom>
          <a:noFill/>
          <a:ln/>
        </p:spPr>
        <p:txBody>
          <a:bodyPr wrap="square" lIns="0" tIns="0" rIns="0" bIns="0" rtlCol="0" anchor="t"/>
          <a:lstStyle/>
          <a:p>
            <a:pPr indent="0" marL="0">
              <a:buNone/>
            </a:pPr>
            <a:r>
              <a:rPr lang="en-US" sz="1250" dirty="0">
                <a:solidFill>
                  <a:srgbClr val="6B7280"/>
                </a:solidFill>
                <a:latin typeface="Calibri" pitchFamily="34" charset="0"/>
                <a:ea typeface="Calibri" pitchFamily="34" charset="-122"/>
                <a:cs typeface="Calibri" pitchFamily="34" charset="-120"/>
              </a:rPr>
              <a:t>Branch Manager, United Modern Mortgage powered by New American Funding</a:t>
            </a:r>
            <a:endParaRPr lang="en-US" sz="1250" dirty="0"/>
          </a:p>
        </p:txBody>
      </p:sp>
      <p:sp>
        <p:nvSpPr>
          <p:cNvPr id="9" name="Text 6"/>
          <p:cNvSpPr txBox="1"/>
          <p:nvPr/>
        </p:nvSpPr>
        <p:spPr>
          <a:xfrm>
            <a:off x="960120" y="3337560"/>
            <a:ext cx="6675120" cy="2468880"/>
          </a:xfrm>
          <a:prstGeom prst="rect">
            <a:avLst/>
          </a:prstGeom>
          <a:noFill/>
          <a:ln/>
        </p:spPr>
        <p:txBody>
          <a:bodyPr wrap="square" lIns="0" tIns="0" rIns="0" bIns="0" rtlCol="0" anchor="t"/>
          <a:lstStyle/>
          <a:p>
            <a:pPr indent="0" marL="0">
              <a:buNone/>
            </a:pPr>
            <a:r>
              <a:rPr lang="en-US" sz="1300" dirty="0">
                <a:solidFill>
                  <a:srgbClr val="1A1A1A"/>
                </a:solidFill>
                <a:latin typeface="Calibri" pitchFamily="34" charset="0"/>
                <a:ea typeface="Calibri" pitchFamily="34" charset="-122"/>
                <a:cs typeface="Calibri" pitchFamily="34" charset="-120"/>
              </a:rPr>
              <a:t>I work with buyers, sellers, and owners refinancing in condominium communities across Southern California, and I keep watching the same thing happen. A loan gets to underwriting, everything about the borrower is fine, and then the project review comes back and the deal stops over something the association could have handled easily if anyone had told them it mattered.</a:t>
            </a:r>
            <a:endParaRPr lang="en-US" sz="1300" dirty="0"/>
          </a:p>
          <a:p>
            <a:pPr indent="0" marL="0">
              <a:buNone/>
            </a:pPr>
            <a:endParaRPr lang="en-US" sz="1300" dirty="0"/>
          </a:p>
          <a:p>
            <a:pPr indent="0" marL="0">
              <a:buNone/>
            </a:pPr>
            <a:r>
              <a:rPr lang="en-US" sz="1300" dirty="0">
                <a:solidFill>
                  <a:srgbClr val="1A1A1A"/>
                </a:solidFill>
                <a:latin typeface="Calibri" pitchFamily="34" charset="0"/>
                <a:ea typeface="Calibri" pitchFamily="34" charset="-122"/>
                <a:cs typeface="Calibri" pitchFamily="34" charset="-120"/>
              </a:rPr>
              <a:t>Usually it is a missing document for work that was already finished, a reserve number that no longer clears, or an insurance deductible nobody thought about.</a:t>
            </a:r>
            <a:endParaRPr lang="en-US" sz="1300" dirty="0"/>
          </a:p>
          <a:p>
            <a:pPr indent="0" marL="0">
              <a:buNone/>
            </a:pPr>
            <a:endParaRPr lang="en-US" sz="1300" dirty="0"/>
          </a:p>
          <a:p>
            <a:pPr indent="0" marL="0">
              <a:buNone/>
            </a:pPr>
            <a:r>
              <a:rPr lang="en-US" sz="1300" dirty="0">
                <a:solidFill>
                  <a:srgbClr val="1A1A1A"/>
                </a:solidFill>
                <a:latin typeface="Calibri" pitchFamily="34" charset="0"/>
                <a:ea typeface="Calibri" pitchFamily="34" charset="-122"/>
                <a:cs typeface="Calibri" pitchFamily="34" charset="-120"/>
              </a:rPr>
              <a:t>Boards are volunteers. Nobody signs up to track secondary market guidelines. So I pulled the current requirements together in plain language, with the dates, and checked every figure against the Fannie Mae, Freddie Mac, FHA, and VA source documents and the California Civil Code.</a:t>
            </a:r>
            <a:endParaRPr lang="en-US" sz="1300" dirty="0"/>
          </a:p>
        </p:txBody>
      </p:sp>
      <p:sp>
        <p:nvSpPr>
          <p:cNvPr id="10" name="Shape 7"/>
          <p:cNvSpPr/>
          <p:nvPr/>
        </p:nvSpPr>
        <p:spPr>
          <a:xfrm>
            <a:off x="8229600" y="1691640"/>
            <a:ext cx="3319272" cy="4224528"/>
          </a:xfrm>
          <a:prstGeom prst="roundRect">
            <a:avLst>
              <a:gd name="adj" fmla="val 2204"/>
            </a:avLst>
          </a:prstGeom>
          <a:solidFill>
            <a:srgbClr val="1B2A4A"/>
          </a:solidFill>
          <a:ln w="12700">
            <a:solidFill>
              <a:srgbClr val="1B2A4A"/>
            </a:solidFill>
            <a:prstDash val="solid"/>
          </a:ln>
        </p:spPr>
      </p:sp>
      <p:sp>
        <p:nvSpPr>
          <p:cNvPr id="11" name="Text 8"/>
          <p:cNvSpPr txBox="1"/>
          <p:nvPr/>
        </p:nvSpPr>
        <p:spPr>
          <a:xfrm>
            <a:off x="8522208" y="1938528"/>
            <a:ext cx="2743200" cy="310896"/>
          </a:xfrm>
          <a:prstGeom prst="rect">
            <a:avLst/>
          </a:prstGeom>
          <a:noFill/>
          <a:ln/>
        </p:spPr>
        <p:txBody>
          <a:bodyPr wrap="square" lIns="0" tIns="0" rIns="0" bIns="0" rtlCol="0" anchor="t"/>
          <a:lstStyle/>
          <a:p>
            <a:pPr indent="0" marL="0">
              <a:buNone/>
            </a:pPr>
            <a:r>
              <a:rPr lang="en-US" sz="1650" b="1" dirty="0">
                <a:solidFill>
                  <a:srgbClr val="C8A54B"/>
                </a:solidFill>
                <a:latin typeface="Cambria" pitchFamily="34" charset="0"/>
                <a:ea typeface="Cambria" pitchFamily="34" charset="-122"/>
                <a:cs typeface="Cambria" pitchFamily="34" charset="-120"/>
              </a:rPr>
              <a:t>What this covers</a:t>
            </a:r>
            <a:endParaRPr lang="en-US" sz="1650" dirty="0"/>
          </a:p>
        </p:txBody>
      </p:sp>
      <p:sp>
        <p:nvSpPr>
          <p:cNvPr id="12" name="Text 9"/>
          <p:cNvSpPr txBox="1"/>
          <p:nvPr/>
        </p:nvSpPr>
        <p:spPr>
          <a:xfrm>
            <a:off x="8522208" y="2377440"/>
            <a:ext cx="2743200" cy="3383280"/>
          </a:xfrm>
          <a:prstGeom prst="rect">
            <a:avLst/>
          </a:prstGeom>
          <a:noFill/>
          <a:ln/>
        </p:spPr>
        <p:txBody>
          <a:bodyPr wrap="square" lIns="0" tIns="0" rIns="0" bIns="0" rtlCol="0" anchor="t"/>
          <a:lstStyle/>
          <a:p>
            <a:pPr marL="177800" indent="-177800">
              <a:spcAft>
                <a:spcPts val="700"/>
              </a:spcAft>
              <a:buSzPct val="100000"/>
              <a:buChar char="•"/>
            </a:pPr>
            <a:r>
              <a:rPr lang="en-US" sz="1200" dirty="0">
                <a:solidFill>
                  <a:srgbClr val="FFFFFF"/>
                </a:solidFill>
                <a:latin typeface="Calibri" pitchFamily="34" charset="0"/>
                <a:ea typeface="Calibri" pitchFamily="34" charset="-122"/>
                <a:cs typeface="Calibri" pitchFamily="34" charset="-120"/>
              </a:rPr>
              <a:t>The three effective dates</a:t>
            </a:r>
            <a:endParaRPr lang="en-US" sz="1200" dirty="0"/>
          </a:p>
          <a:p>
            <a:pPr marL="177800" indent="-177800">
              <a:spcAft>
                <a:spcPts val="700"/>
              </a:spcAft>
              <a:buSzPct val="100000"/>
              <a:buChar char="•"/>
            </a:pPr>
            <a:r>
              <a:rPr lang="en-US" sz="1200" dirty="0">
                <a:solidFill>
                  <a:srgbClr val="FFFFFF"/>
                </a:solidFill>
                <a:latin typeface="Calibri" pitchFamily="34" charset="0"/>
                <a:ea typeface="Calibri" pitchFamily="34" charset="-122"/>
                <a:cs typeface="Calibri" pitchFamily="34" charset="-120"/>
              </a:rPr>
              <a:t>The reserve changes</a:t>
            </a:r>
            <a:endParaRPr lang="en-US" sz="1200" dirty="0"/>
          </a:p>
          <a:p>
            <a:pPr marL="177800" indent="-177800">
              <a:spcAft>
                <a:spcPts val="700"/>
              </a:spcAft>
              <a:buSzPct val="100000"/>
              <a:buChar char="•"/>
            </a:pPr>
            <a:r>
              <a:rPr lang="en-US" sz="1200" dirty="0">
                <a:solidFill>
                  <a:srgbClr val="FFFFFF"/>
                </a:solidFill>
                <a:latin typeface="Calibri" pitchFamily="34" charset="0"/>
                <a:ea typeface="Calibri" pitchFamily="34" charset="-122"/>
                <a:cs typeface="Calibri" pitchFamily="34" charset="-120"/>
              </a:rPr>
              <a:t>The reserve study rule</a:t>
            </a:r>
            <a:endParaRPr lang="en-US" sz="1200" dirty="0"/>
          </a:p>
          <a:p>
            <a:pPr marL="177800" indent="-177800">
              <a:spcAft>
                <a:spcPts val="700"/>
              </a:spcAft>
              <a:buSzPct val="100000"/>
              <a:buChar char="•"/>
            </a:pPr>
            <a:r>
              <a:rPr lang="en-US" sz="1200" dirty="0">
                <a:solidFill>
                  <a:srgbClr val="FFFFFF"/>
                </a:solidFill>
                <a:latin typeface="Calibri" pitchFamily="34" charset="0"/>
                <a:ea typeface="Calibri" pitchFamily="34" charset="-122"/>
                <a:cs typeface="Calibri" pitchFamily="34" charset="-120"/>
              </a:rPr>
              <a:t>Insurance deductible caps</a:t>
            </a:r>
            <a:endParaRPr lang="en-US" sz="1200" dirty="0"/>
          </a:p>
          <a:p>
            <a:pPr marL="177800" indent="-177800">
              <a:spcAft>
                <a:spcPts val="700"/>
              </a:spcAft>
              <a:buSzPct val="100000"/>
              <a:buChar char="•"/>
            </a:pPr>
            <a:r>
              <a:rPr lang="en-US" sz="1200" dirty="0">
                <a:solidFill>
                  <a:srgbClr val="FFFFFF"/>
                </a:solidFill>
                <a:latin typeface="Calibri" pitchFamily="34" charset="0"/>
                <a:ea typeface="Calibri" pitchFamily="34" charset="-122"/>
                <a:cs typeface="Calibri" pitchFamily="34" charset="-120"/>
              </a:rPr>
              <a:t>Where California law stops short</a:t>
            </a:r>
            <a:endParaRPr lang="en-US" sz="1200" dirty="0"/>
          </a:p>
          <a:p>
            <a:pPr marL="177800" indent="-177800">
              <a:spcAft>
                <a:spcPts val="700"/>
              </a:spcAft>
              <a:buSzPct val="100000"/>
              <a:buChar char="•"/>
            </a:pPr>
            <a:r>
              <a:rPr lang="en-US" sz="1200" dirty="0">
                <a:solidFill>
                  <a:srgbClr val="FFFFFF"/>
                </a:solidFill>
                <a:latin typeface="Calibri" pitchFamily="34" charset="0"/>
                <a:ea typeface="Calibri" pitchFamily="34" charset="-122"/>
                <a:cs typeface="Calibri" pitchFamily="34" charset="-120"/>
              </a:rPr>
              <a:t>What makes a project ineligible</a:t>
            </a:r>
            <a:endParaRPr lang="en-US" sz="1200" dirty="0"/>
          </a:p>
          <a:p>
            <a:pPr marL="177800" indent="-177800">
              <a:spcAft>
                <a:spcPts val="700"/>
              </a:spcAft>
              <a:buSzPct val="100000"/>
              <a:buChar char="•"/>
            </a:pPr>
            <a:r>
              <a:rPr lang="en-US" sz="1200" dirty="0">
                <a:solidFill>
                  <a:srgbClr val="FFFFFF"/>
                </a:solidFill>
                <a:latin typeface="Calibri" pitchFamily="34" charset="0"/>
                <a:ea typeface="Calibri" pitchFamily="34" charset="-122"/>
                <a:cs typeface="Calibri" pitchFamily="34" charset="-120"/>
              </a:rPr>
              <a:t>Some good news</a:t>
            </a:r>
            <a:endParaRPr lang="en-US" sz="1200" dirty="0"/>
          </a:p>
          <a:p>
            <a:pPr marL="177800" indent="-177800">
              <a:spcAft>
                <a:spcPts val="700"/>
              </a:spcAft>
              <a:buSzPct val="100000"/>
              <a:buChar char="•"/>
            </a:pPr>
            <a:r>
              <a:rPr lang="en-US" sz="1200" dirty="0">
                <a:solidFill>
                  <a:srgbClr val="FFFFFF"/>
                </a:solidFill>
                <a:latin typeface="Calibri" pitchFamily="34" charset="0"/>
                <a:ea typeface="Calibri" pitchFamily="34" charset="-122"/>
                <a:cs typeface="Calibri" pitchFamily="34" charset="-120"/>
              </a:rPr>
              <a:t>How to check your own status</a:t>
            </a:r>
            <a:endParaRPr lang="en-US" sz="1200" dirty="0"/>
          </a:p>
          <a:p>
            <a:pPr marL="177800" indent="-177800">
              <a:spcAft>
                <a:spcPts val="700"/>
              </a:spcAft>
              <a:buSzPct val="100000"/>
              <a:buChar char="•"/>
            </a:pPr>
            <a:r>
              <a:rPr lang="en-US" sz="1200" dirty="0">
                <a:solidFill>
                  <a:srgbClr val="FFFFFF"/>
                </a:solidFill>
                <a:latin typeface="Calibri" pitchFamily="34" charset="0"/>
                <a:ea typeface="Calibri" pitchFamily="34" charset="-122"/>
                <a:cs typeface="Calibri" pitchFamily="34" charset="-120"/>
              </a:rPr>
              <a:t>FHA and VA: a different system</a:t>
            </a:r>
            <a:endParaRPr lang="en-US" sz="1200" dirty="0"/>
          </a:p>
          <a:p>
            <a:pPr marL="177800" indent="-177800">
              <a:spcAft>
                <a:spcPts val="700"/>
              </a:spcAft>
              <a:buSzPct val="100000"/>
              <a:buChar char="•"/>
            </a:pPr>
            <a:r>
              <a:rPr lang="en-US" sz="1200" dirty="0">
                <a:solidFill>
                  <a:srgbClr val="FFFFFF"/>
                </a:solidFill>
                <a:latin typeface="Calibri" pitchFamily="34" charset="0"/>
                <a:ea typeface="Calibri" pitchFamily="34" charset="-122"/>
                <a:cs typeface="Calibri" pitchFamily="34" charset="-120"/>
              </a:rPr>
              <a:t>A board action list</a:t>
            </a:r>
            <a:endParaRPr lang="en-US" sz="1200" dirty="0"/>
          </a:p>
        </p:txBody>
      </p:sp>
      <p:pic>
        <p:nvPicPr>
          <p:cNvPr id="13" name="Image 1" descr="./img/logo.png">    </p:cNvPr>
          <p:cNvPicPr>
            <a:picLocks noChangeAspect="1"/>
          </p:cNvPicPr>
          <p:nvPr/>
        </p:nvPicPr>
        <p:blipFill>
          <a:blip r:embed="rId2"/>
          <a:stretch>
            <a:fillRect/>
          </a:stretch>
        </p:blipFill>
        <p:spPr>
          <a:xfrm>
            <a:off x="10442448" y="6291072"/>
            <a:ext cx="1380744" cy="538582"/>
          </a:xfrm>
          <a:prstGeom prst="rect">
            <a:avLst/>
          </a:prstGeom>
        </p:spPr>
      </p:pic>
      <p:sp>
        <p:nvSpPr>
          <p:cNvPr id="14" name="Text 10"/>
          <p:cNvSpPr txBox="1"/>
          <p:nvPr/>
        </p:nvSpPr>
        <p:spPr>
          <a:xfrm>
            <a:off x="640080" y="6528816"/>
            <a:ext cx="9601200" cy="237744"/>
          </a:xfrm>
          <a:prstGeom prst="rect">
            <a:avLst/>
          </a:prstGeom>
          <a:noFill/>
          <a:ln/>
        </p:spPr>
        <p:txBody>
          <a:bodyPr wrap="square" lIns="0" tIns="0" rIns="0" bIns="0" rtlCol="0" anchor="t"/>
          <a:lstStyle/>
          <a:p>
            <a:pPr indent="0" marL="0">
              <a:buNone/>
            </a:pPr>
            <a:r>
              <a:rPr lang="en-US" sz="850" dirty="0">
                <a:solidFill>
                  <a:srgbClr val="9AA3B2"/>
                </a:solidFill>
                <a:latin typeface="Calibri" pitchFamily="34" charset="0"/>
                <a:ea typeface="Calibri" pitchFamily="34" charset="-122"/>
                <a:cs typeface="Calibri" pitchFamily="34" charset="-120"/>
              </a:rPr>
              <a:t>Prepared by Tim Hardin  |  United Modern Mortgage powered by New American Funding  |  NMLS 294131</a:t>
            </a:r>
            <a:endParaRPr lang="en-US" sz="8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p:bgPr>
    </p:bg>
    <p:spTree>
      <p:nvGrpSpPr>
        <p:cNvPr id="1" name=""/>
        <p:cNvGrpSpPr/>
        <p:nvPr/>
      </p:nvGrpSpPr>
      <p:grpSpPr>
        <a:xfrm>
          <a:off x="0" y="0"/>
          <a:ext cx="0" cy="0"/>
          <a:chOff x="0" y="0"/>
          <a:chExt cx="0" cy="0"/>
        </a:xfrm>
      </p:grpSpPr>
      <p:sp>
        <p:nvSpPr>
          <p:cNvPr id="2" name="Text 0"/>
          <p:cNvSpPr txBox="1"/>
          <p:nvPr/>
        </p:nvSpPr>
        <p:spPr>
          <a:xfrm>
            <a:off x="640080" y="384048"/>
            <a:ext cx="10908792" cy="658368"/>
          </a:xfrm>
          <a:prstGeom prst="rect">
            <a:avLst/>
          </a:prstGeom>
          <a:noFill/>
          <a:ln/>
        </p:spPr>
        <p:txBody>
          <a:bodyPr wrap="square" lIns="0" tIns="0" rIns="0" bIns="0" rtlCol="0" anchor="t"/>
          <a:lstStyle/>
          <a:p>
            <a:pPr indent="0" marL="0">
              <a:buNone/>
            </a:pPr>
            <a:r>
              <a:rPr lang="en-US" sz="3400" b="1" dirty="0">
                <a:solidFill>
                  <a:srgbClr val="1B2A4A"/>
                </a:solidFill>
                <a:latin typeface="Cambria" pitchFamily="34" charset="0"/>
                <a:ea typeface="Cambria" pitchFamily="34" charset="-122"/>
                <a:cs typeface="Cambria" pitchFamily="34" charset="-120"/>
              </a:rPr>
              <a:t>First, what this does and does not cover</a:t>
            </a:r>
            <a:endParaRPr lang="en-US" sz="3400" dirty="0"/>
          </a:p>
        </p:txBody>
      </p:sp>
      <p:sp>
        <p:nvSpPr>
          <p:cNvPr id="3" name="Text 1"/>
          <p:cNvSpPr txBox="1"/>
          <p:nvPr/>
        </p:nvSpPr>
        <p:spPr>
          <a:xfrm>
            <a:off x="640080" y="1060704"/>
            <a:ext cx="10908792" cy="384048"/>
          </a:xfrm>
          <a:prstGeom prst="rect">
            <a:avLst/>
          </a:prstGeom>
          <a:noFill/>
          <a:ln/>
        </p:spPr>
        <p:txBody>
          <a:bodyPr wrap="square" lIns="0" tIns="0" rIns="0" bIns="0" rtlCol="0" anchor="t"/>
          <a:lstStyle/>
          <a:p>
            <a:pPr indent="0" marL="0">
              <a:buNone/>
            </a:pPr>
            <a:r>
              <a:rPr lang="en-US" sz="1400" dirty="0">
                <a:solidFill>
                  <a:srgbClr val="6B7280"/>
                </a:solidFill>
                <a:latin typeface="Calibri" pitchFamily="34" charset="0"/>
                <a:ea typeface="Calibri" pitchFamily="34" charset="-122"/>
                <a:cs typeface="Calibri" pitchFamily="34" charset="-120"/>
              </a:rPr>
              <a:t>So nobody applies the wrong rule to the wrong loan</a:t>
            </a:r>
            <a:endParaRPr lang="en-US" sz="1400" dirty="0"/>
          </a:p>
        </p:txBody>
      </p:sp>
      <p:sp>
        <p:nvSpPr>
          <p:cNvPr id="4" name="Shape 2"/>
          <p:cNvSpPr/>
          <p:nvPr/>
        </p:nvSpPr>
        <p:spPr>
          <a:xfrm>
            <a:off x="640080" y="1737360"/>
            <a:ext cx="5376672" cy="3566160"/>
          </a:xfrm>
          <a:prstGeom prst="roundRect">
            <a:avLst>
              <a:gd name="adj" fmla="val 2051"/>
            </a:avLst>
          </a:prstGeom>
          <a:solidFill>
            <a:srgbClr val="1B2A4A"/>
          </a:solidFill>
          <a:ln w="12700">
            <a:solidFill>
              <a:srgbClr val="1B2A4A"/>
            </a:solidFill>
            <a:prstDash val="solid"/>
          </a:ln>
        </p:spPr>
      </p:sp>
      <p:sp>
        <p:nvSpPr>
          <p:cNvPr id="5" name="Text 3"/>
          <p:cNvSpPr txBox="1"/>
          <p:nvPr/>
        </p:nvSpPr>
        <p:spPr>
          <a:xfrm>
            <a:off x="932688" y="1956816"/>
            <a:ext cx="4754880" cy="310896"/>
          </a:xfrm>
          <a:prstGeom prst="rect">
            <a:avLst/>
          </a:prstGeom>
          <a:noFill/>
          <a:ln/>
        </p:spPr>
        <p:txBody>
          <a:bodyPr wrap="square" lIns="0" tIns="0" rIns="0" bIns="0" rtlCol="0" anchor="t"/>
          <a:lstStyle/>
          <a:p>
            <a:pPr indent="0" marL="0">
              <a:buNone/>
            </a:pPr>
            <a:r>
              <a:rPr lang="en-US" sz="1650" b="1" dirty="0">
                <a:solidFill>
                  <a:srgbClr val="C8A54B"/>
                </a:solidFill>
                <a:latin typeface="Cambria" pitchFamily="34" charset="0"/>
                <a:ea typeface="Cambria" pitchFamily="34" charset="-122"/>
                <a:cs typeface="Cambria" pitchFamily="34" charset="-120"/>
              </a:rPr>
              <a:t>This deck covers</a:t>
            </a:r>
            <a:endParaRPr lang="en-US" sz="1650" dirty="0"/>
          </a:p>
        </p:txBody>
      </p:sp>
      <p:sp>
        <p:nvSpPr>
          <p:cNvPr id="6" name="Text 4"/>
          <p:cNvSpPr txBox="1"/>
          <p:nvPr/>
        </p:nvSpPr>
        <p:spPr>
          <a:xfrm>
            <a:off x="932688" y="2377440"/>
            <a:ext cx="4791456" cy="2834640"/>
          </a:xfrm>
          <a:prstGeom prst="rect">
            <a:avLst/>
          </a:prstGeom>
          <a:noFill/>
          <a:ln/>
        </p:spPr>
        <p:txBody>
          <a:bodyPr wrap="square" lIns="0" tIns="0" rIns="0" bIns="0" rtlCol="0" anchor="t"/>
          <a:lstStyle/>
          <a:p>
            <a:pPr marL="177800" indent="-177800">
              <a:spcAft>
                <a:spcPts val="900"/>
              </a:spcAft>
              <a:buSzPct val="100000"/>
              <a:buChar char="•"/>
            </a:pPr>
            <a:r>
              <a:rPr lang="en-US" sz="1250" dirty="0">
                <a:solidFill>
                  <a:srgbClr val="FFFFFF"/>
                </a:solidFill>
                <a:latin typeface="Calibri" pitchFamily="34" charset="0"/>
                <a:ea typeface="Calibri" pitchFamily="34" charset="-122"/>
                <a:cs typeface="Calibri" pitchFamily="34" charset="-120"/>
              </a:rPr>
              <a:t>Fannie Mae and Freddie Mac requirements for conventional conforming loans, which is most of this deck</a:t>
            </a:r>
            <a:endParaRPr lang="en-US" sz="1250" dirty="0"/>
          </a:p>
          <a:p>
            <a:pPr marL="177800" indent="-177800">
              <a:spcAft>
                <a:spcPts val="900"/>
              </a:spcAft>
              <a:buSzPct val="100000"/>
              <a:buChar char="•"/>
            </a:pPr>
            <a:r>
              <a:rPr lang="en-US" sz="1250" dirty="0">
                <a:solidFill>
                  <a:srgbClr val="FFFFFF"/>
                </a:solidFill>
                <a:latin typeface="Calibri" pitchFamily="34" charset="0"/>
                <a:ea typeface="Calibri" pitchFamily="34" charset="-122"/>
                <a:cs typeface="Calibri" pitchFamily="34" charset="-120"/>
              </a:rPr>
              <a:t>The lender's project review, meaning the association level questions, not the borrower</a:t>
            </a:r>
            <a:endParaRPr lang="en-US" sz="1250" dirty="0"/>
          </a:p>
          <a:p>
            <a:pPr marL="177800" indent="-177800">
              <a:spcAft>
                <a:spcPts val="900"/>
              </a:spcAft>
              <a:buSzPct val="100000"/>
              <a:buChar char="•"/>
            </a:pPr>
            <a:r>
              <a:rPr lang="en-US" sz="1250" dirty="0">
                <a:solidFill>
                  <a:srgbClr val="FFFFFF"/>
                </a:solidFill>
                <a:latin typeface="Calibri" pitchFamily="34" charset="0"/>
                <a:ea typeface="Calibri" pitchFamily="34" charset="-122"/>
                <a:cs typeface="Calibri" pitchFamily="34" charset="-120"/>
              </a:rPr>
              <a:t>California Civil Code requirements that overlap with what lenders ask</a:t>
            </a:r>
            <a:endParaRPr lang="en-US" sz="1250" dirty="0"/>
          </a:p>
          <a:p>
            <a:pPr marL="177800" indent="-177800">
              <a:spcAft>
                <a:spcPts val="900"/>
              </a:spcAft>
              <a:buSzPct val="100000"/>
              <a:buChar char="•"/>
            </a:pPr>
            <a:r>
              <a:rPr lang="en-US" sz="1250" dirty="0">
                <a:solidFill>
                  <a:srgbClr val="FFFFFF"/>
                </a:solidFill>
                <a:latin typeface="Calibri" pitchFamily="34" charset="0"/>
                <a:ea typeface="Calibri" pitchFamily="34" charset="-122"/>
                <a:cs typeface="Calibri" pitchFamily="34" charset="-120"/>
              </a:rPr>
              <a:t>FHA and VA condo approval, on their own slides, because they run on a different system: the whole project has to be approved first</a:t>
            </a:r>
            <a:endParaRPr lang="en-US" sz="1250" dirty="0"/>
          </a:p>
        </p:txBody>
      </p:sp>
      <p:sp>
        <p:nvSpPr>
          <p:cNvPr id="7" name="Shape 5"/>
          <p:cNvSpPr/>
          <p:nvPr/>
        </p:nvSpPr>
        <p:spPr>
          <a:xfrm>
            <a:off x="6172200" y="1737360"/>
            <a:ext cx="5376672" cy="3566160"/>
          </a:xfrm>
          <a:prstGeom prst="roundRect">
            <a:avLst>
              <a:gd name="adj" fmla="val 2051"/>
            </a:avLst>
          </a:prstGeom>
          <a:solidFill>
            <a:srgbClr val="F5F6F8"/>
          </a:solidFill>
          <a:ln w="12700">
            <a:solidFill>
              <a:srgbClr val="F5F6F8"/>
            </a:solidFill>
            <a:prstDash val="solid"/>
          </a:ln>
        </p:spPr>
      </p:sp>
      <p:sp>
        <p:nvSpPr>
          <p:cNvPr id="8" name="Text 6"/>
          <p:cNvSpPr txBox="1"/>
          <p:nvPr/>
        </p:nvSpPr>
        <p:spPr>
          <a:xfrm>
            <a:off x="6464808" y="1956816"/>
            <a:ext cx="4754880" cy="310896"/>
          </a:xfrm>
          <a:prstGeom prst="rect">
            <a:avLst/>
          </a:prstGeom>
          <a:noFill/>
          <a:ln/>
        </p:spPr>
        <p:txBody>
          <a:bodyPr wrap="square" lIns="0" tIns="0" rIns="0" bIns="0" rtlCol="0" anchor="t"/>
          <a:lstStyle/>
          <a:p>
            <a:pPr indent="0" marL="0">
              <a:buNone/>
            </a:pPr>
            <a:r>
              <a:rPr lang="en-US" sz="1650" b="1" dirty="0">
                <a:solidFill>
                  <a:srgbClr val="44506B"/>
                </a:solidFill>
                <a:latin typeface="Cambria" pitchFamily="34" charset="0"/>
                <a:ea typeface="Cambria" pitchFamily="34" charset="-122"/>
                <a:cs typeface="Cambria" pitchFamily="34" charset="-120"/>
              </a:rPr>
              <a:t>This deck does not cover</a:t>
            </a:r>
            <a:endParaRPr lang="en-US" sz="1650" dirty="0"/>
          </a:p>
        </p:txBody>
      </p:sp>
      <p:sp>
        <p:nvSpPr>
          <p:cNvPr id="9" name="Text 7"/>
          <p:cNvSpPr txBox="1"/>
          <p:nvPr/>
        </p:nvSpPr>
        <p:spPr>
          <a:xfrm>
            <a:off x="6464808" y="2377440"/>
            <a:ext cx="4791456" cy="2834640"/>
          </a:xfrm>
          <a:prstGeom prst="rect">
            <a:avLst/>
          </a:prstGeom>
          <a:noFill/>
          <a:ln/>
        </p:spPr>
        <p:txBody>
          <a:bodyPr wrap="square" lIns="0" tIns="0" rIns="0" bIns="0" rtlCol="0" anchor="t"/>
          <a:lstStyle/>
          <a:p>
            <a:pPr marL="177800" indent="-177800">
              <a:spcAft>
                <a:spcPts val="900"/>
              </a:spcAft>
              <a:buSzPct val="100000"/>
              <a:buChar char="•"/>
            </a:pPr>
            <a:r>
              <a:rPr lang="en-US" sz="1250" dirty="0">
                <a:solidFill>
                  <a:srgbClr val="1A1A1A"/>
                </a:solidFill>
                <a:latin typeface="Calibri" pitchFamily="34" charset="0"/>
                <a:ea typeface="Calibri" pitchFamily="34" charset="-122"/>
                <a:cs typeface="Calibri" pitchFamily="34" charset="-120"/>
              </a:rPr>
              <a:t>Jumbo, portfolio, and non-QM lenders, who set their own project standards and can be stricter or looser</a:t>
            </a:r>
            <a:endParaRPr lang="en-US" sz="1250" dirty="0"/>
          </a:p>
          <a:p>
            <a:pPr marL="177800" indent="-177800">
              <a:spcAft>
                <a:spcPts val="900"/>
              </a:spcAft>
              <a:buSzPct val="100000"/>
              <a:buChar char="•"/>
            </a:pPr>
            <a:r>
              <a:rPr lang="en-US" sz="1250" dirty="0">
                <a:solidFill>
                  <a:srgbClr val="1A1A1A"/>
                </a:solidFill>
                <a:latin typeface="Calibri" pitchFamily="34" charset="0"/>
                <a:ea typeface="Calibri" pitchFamily="34" charset="-122"/>
                <a:cs typeface="Calibri" pitchFamily="34" charset="-120"/>
              </a:rPr>
              <a:t>Individual lender overlays on top of the agency rules</a:t>
            </a:r>
            <a:endParaRPr lang="en-US" sz="1250" dirty="0"/>
          </a:p>
          <a:p>
            <a:pPr marL="177800" indent="-177800">
              <a:spcAft>
                <a:spcPts val="900"/>
              </a:spcAft>
              <a:buSzPct val="100000"/>
              <a:buChar char="•"/>
            </a:pPr>
            <a:r>
              <a:rPr lang="en-US" sz="1250" dirty="0">
                <a:solidFill>
                  <a:srgbClr val="1A1A1A"/>
                </a:solidFill>
                <a:latin typeface="Calibri" pitchFamily="34" charset="0"/>
                <a:ea typeface="Calibri" pitchFamily="34" charset="-122"/>
                <a:cs typeface="Calibri" pitchFamily="34" charset="-120"/>
              </a:rPr>
              <a:t>USDA condo rules, which follow a separate process</a:t>
            </a:r>
            <a:endParaRPr lang="en-US" sz="1250" dirty="0"/>
          </a:p>
        </p:txBody>
      </p:sp>
      <p:sp>
        <p:nvSpPr>
          <p:cNvPr id="10" name="Shape 8"/>
          <p:cNvSpPr/>
          <p:nvPr/>
        </p:nvSpPr>
        <p:spPr>
          <a:xfrm>
            <a:off x="640080" y="5532120"/>
            <a:ext cx="10908792" cy="658368"/>
          </a:xfrm>
          <a:prstGeom prst="roundRect">
            <a:avLst>
              <a:gd name="adj" fmla="val 11111"/>
            </a:avLst>
          </a:prstGeom>
          <a:solidFill>
            <a:srgbClr val="EFE3C4"/>
          </a:solidFill>
          <a:ln w="12700">
            <a:solidFill>
              <a:srgbClr val="EFE3C4"/>
            </a:solidFill>
            <a:prstDash val="solid"/>
          </a:ln>
        </p:spPr>
      </p:sp>
      <p:sp>
        <p:nvSpPr>
          <p:cNvPr id="11" name="Text 9"/>
          <p:cNvSpPr txBox="1"/>
          <p:nvPr/>
        </p:nvSpPr>
        <p:spPr>
          <a:xfrm>
            <a:off x="932688" y="5632704"/>
            <a:ext cx="10332720" cy="502920"/>
          </a:xfrm>
          <a:prstGeom prst="rect">
            <a:avLst/>
          </a:prstGeom>
          <a:noFill/>
          <a:ln/>
        </p:spPr>
        <p:txBody>
          <a:bodyPr wrap="square" lIns="0" tIns="0" rIns="0" bIns="0" rtlCol="0" anchor="t"/>
          <a:lstStyle/>
          <a:p>
            <a:pPr indent="0" marL="0">
              <a:buNone/>
            </a:pPr>
            <a:r>
              <a:rPr lang="en-US" sz="1150" i="1" dirty="0">
                <a:solidFill>
                  <a:srgbClr val="1B2A4A"/>
                </a:solidFill>
                <a:latin typeface="Calibri" pitchFamily="34" charset="0"/>
                <a:ea typeface="Calibri" pitchFamily="34" charset="-122"/>
                <a:cs typeface="Calibri" pitchFamily="34" charset="-120"/>
              </a:rPr>
              <a:t>Conventional conforming financing is the largest share of condo loans in Southern California, so those are the rules that decide whether most buyers can get a loan. The 2026 and 2027 changes are Fannie Mae and Freddie Mac changes. FHA and VA did not change their condo thresholds in 2024, 2025, or 2026.</a:t>
            </a:r>
            <a:endParaRPr lang="en-US" sz="1150" dirty="0"/>
          </a:p>
        </p:txBody>
      </p:sp>
      <p:pic>
        <p:nvPicPr>
          <p:cNvPr id="12" name="Image 0" descr="./img/logo.png">    </p:cNvPr>
          <p:cNvPicPr>
            <a:picLocks noChangeAspect="1"/>
          </p:cNvPicPr>
          <p:nvPr/>
        </p:nvPicPr>
        <p:blipFill>
          <a:blip r:embed="rId1"/>
          <a:stretch>
            <a:fillRect/>
          </a:stretch>
        </p:blipFill>
        <p:spPr>
          <a:xfrm>
            <a:off x="10442448" y="6291072"/>
            <a:ext cx="1380744" cy="538582"/>
          </a:xfrm>
          <a:prstGeom prst="rect">
            <a:avLst/>
          </a:prstGeom>
        </p:spPr>
      </p:pic>
      <p:sp>
        <p:nvSpPr>
          <p:cNvPr id="13" name="Text 10"/>
          <p:cNvSpPr txBox="1"/>
          <p:nvPr/>
        </p:nvSpPr>
        <p:spPr>
          <a:xfrm>
            <a:off x="640080" y="6528816"/>
            <a:ext cx="9601200" cy="237744"/>
          </a:xfrm>
          <a:prstGeom prst="rect">
            <a:avLst/>
          </a:prstGeom>
          <a:noFill/>
          <a:ln/>
        </p:spPr>
        <p:txBody>
          <a:bodyPr wrap="square" lIns="0" tIns="0" rIns="0" bIns="0" rtlCol="0" anchor="t"/>
          <a:lstStyle/>
          <a:p>
            <a:pPr indent="0" marL="0">
              <a:buNone/>
            </a:pPr>
            <a:r>
              <a:rPr lang="en-US" sz="850" dirty="0">
                <a:solidFill>
                  <a:srgbClr val="9AA3B2"/>
                </a:solidFill>
                <a:latin typeface="Calibri" pitchFamily="34" charset="0"/>
                <a:ea typeface="Calibri" pitchFamily="34" charset="-122"/>
                <a:cs typeface="Calibri" pitchFamily="34" charset="-120"/>
              </a:rPr>
              <a:t>Prepared by Tim Hardin  |  United Modern Mortgage powered by New American Funding  |  NMLS 294131</a:t>
            </a:r>
            <a:endParaRPr lang="en-US" sz="8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p:bgPr>
    </p:bg>
    <p:spTree>
      <p:nvGrpSpPr>
        <p:cNvPr id="1" name=""/>
        <p:cNvGrpSpPr/>
        <p:nvPr/>
      </p:nvGrpSpPr>
      <p:grpSpPr>
        <a:xfrm>
          <a:off x="0" y="0"/>
          <a:ext cx="0" cy="0"/>
          <a:chOff x="0" y="0"/>
          <a:chExt cx="0" cy="0"/>
        </a:xfrm>
      </p:grpSpPr>
      <p:sp>
        <p:nvSpPr>
          <p:cNvPr id="2" name="Text 0"/>
          <p:cNvSpPr txBox="1"/>
          <p:nvPr/>
        </p:nvSpPr>
        <p:spPr>
          <a:xfrm>
            <a:off x="640080" y="384048"/>
            <a:ext cx="10908792" cy="658368"/>
          </a:xfrm>
          <a:prstGeom prst="rect">
            <a:avLst/>
          </a:prstGeom>
          <a:noFill/>
          <a:ln/>
        </p:spPr>
        <p:txBody>
          <a:bodyPr wrap="square" lIns="0" tIns="0" rIns="0" bIns="0" rtlCol="0" anchor="t"/>
          <a:lstStyle/>
          <a:p>
            <a:pPr indent="0" marL="0">
              <a:buNone/>
            </a:pPr>
            <a:r>
              <a:rPr lang="en-US" sz="3400" b="1" dirty="0">
                <a:solidFill>
                  <a:srgbClr val="1B2A4A"/>
                </a:solidFill>
                <a:latin typeface="Cambria" pitchFamily="34" charset="0"/>
                <a:ea typeface="Cambria" pitchFamily="34" charset="-122"/>
                <a:cs typeface="Cambria" pitchFamily="34" charset="-120"/>
              </a:rPr>
              <a:t>Why this matters to a board</a:t>
            </a:r>
            <a:endParaRPr lang="en-US" sz="3400" dirty="0"/>
          </a:p>
        </p:txBody>
      </p:sp>
      <p:sp>
        <p:nvSpPr>
          <p:cNvPr id="3" name="Text 1"/>
          <p:cNvSpPr txBox="1"/>
          <p:nvPr/>
        </p:nvSpPr>
        <p:spPr>
          <a:xfrm>
            <a:off x="640080" y="1060704"/>
            <a:ext cx="10908792" cy="384048"/>
          </a:xfrm>
          <a:prstGeom prst="rect">
            <a:avLst/>
          </a:prstGeom>
          <a:noFill/>
          <a:ln/>
        </p:spPr>
        <p:txBody>
          <a:bodyPr wrap="square" lIns="0" tIns="0" rIns="0" bIns="0" rtlCol="0" anchor="t"/>
          <a:lstStyle/>
          <a:p>
            <a:pPr indent="0" marL="0">
              <a:buNone/>
            </a:pPr>
            <a:r>
              <a:rPr lang="en-US" sz="1400" dirty="0">
                <a:solidFill>
                  <a:srgbClr val="6B7280"/>
                </a:solidFill>
                <a:latin typeface="Calibri" pitchFamily="34" charset="0"/>
                <a:ea typeface="Calibri" pitchFamily="34" charset="-122"/>
                <a:cs typeface="Calibri" pitchFamily="34" charset="-120"/>
              </a:rPr>
              <a:t>A project level problem is not one owner's problem. It stops everyone.</a:t>
            </a:r>
            <a:endParaRPr lang="en-US" sz="1400" dirty="0"/>
          </a:p>
        </p:txBody>
      </p:sp>
      <p:sp>
        <p:nvSpPr>
          <p:cNvPr id="4" name="Shape 2"/>
          <p:cNvSpPr/>
          <p:nvPr/>
        </p:nvSpPr>
        <p:spPr>
          <a:xfrm>
            <a:off x="640080" y="1691640"/>
            <a:ext cx="10908792" cy="1188720"/>
          </a:xfrm>
          <a:prstGeom prst="roundRect">
            <a:avLst>
              <a:gd name="adj" fmla="val 6154"/>
            </a:avLst>
          </a:prstGeom>
          <a:solidFill>
            <a:srgbClr val="F5F6F8"/>
          </a:solidFill>
          <a:ln w="12700">
            <a:solidFill>
              <a:srgbClr val="F5F6F8"/>
            </a:solidFill>
            <a:prstDash val="solid"/>
          </a:ln>
        </p:spPr>
      </p:sp>
      <p:sp>
        <p:nvSpPr>
          <p:cNvPr id="5" name="Shape 3"/>
          <p:cNvSpPr/>
          <p:nvPr/>
        </p:nvSpPr>
        <p:spPr>
          <a:xfrm>
            <a:off x="932688" y="2075688"/>
            <a:ext cx="402336" cy="402336"/>
          </a:xfrm>
          <a:prstGeom prst="ellipse">
            <a:avLst/>
          </a:prstGeom>
          <a:solidFill>
            <a:srgbClr val="1B2A4A"/>
          </a:solidFill>
          <a:ln w="12700">
            <a:solidFill>
              <a:srgbClr val="1B2A4A"/>
            </a:solidFill>
            <a:prstDash val="solid"/>
          </a:ln>
        </p:spPr>
      </p:sp>
      <p:sp>
        <p:nvSpPr>
          <p:cNvPr id="6" name="Text 4"/>
          <p:cNvSpPr txBox="1"/>
          <p:nvPr/>
        </p:nvSpPr>
        <p:spPr>
          <a:xfrm>
            <a:off x="932688" y="2075688"/>
            <a:ext cx="402336" cy="402336"/>
          </a:xfrm>
          <a:prstGeom prst="rect">
            <a:avLst/>
          </a:prstGeom>
          <a:noFill/>
          <a:ln/>
        </p:spPr>
        <p:txBody>
          <a:bodyPr wrap="square" lIns="0" tIns="0" rIns="0" bIns="0" rtlCol="0" anchor="ctr"/>
          <a:lstStyle/>
          <a:p>
            <a:pPr algn="ctr" indent="0" marL="0">
              <a:buNone/>
            </a:pPr>
            <a:r>
              <a:rPr lang="en-US" sz="1500" b="1" dirty="0">
                <a:solidFill>
                  <a:srgbClr val="FFFFFF"/>
                </a:solidFill>
                <a:latin typeface="Cambria" pitchFamily="34" charset="0"/>
                <a:ea typeface="Cambria" pitchFamily="34" charset="-122"/>
                <a:cs typeface="Cambria" pitchFamily="34" charset="-120"/>
              </a:rPr>
              <a:t>1</a:t>
            </a:r>
            <a:endParaRPr lang="en-US" sz="1500" dirty="0"/>
          </a:p>
        </p:txBody>
      </p:sp>
      <p:sp>
        <p:nvSpPr>
          <p:cNvPr id="7" name="Text 5"/>
          <p:cNvSpPr txBox="1"/>
          <p:nvPr/>
        </p:nvSpPr>
        <p:spPr>
          <a:xfrm>
            <a:off x="1572768" y="1874520"/>
            <a:ext cx="9601200" cy="310896"/>
          </a:xfrm>
          <a:prstGeom prst="rect">
            <a:avLst/>
          </a:prstGeom>
          <a:noFill/>
          <a:ln/>
        </p:spPr>
        <p:txBody>
          <a:bodyPr wrap="square" lIns="0" tIns="0" rIns="0" bIns="0" rtlCol="0" anchor="t"/>
          <a:lstStyle/>
          <a:p>
            <a:pPr indent="0" marL="0">
              <a:buNone/>
            </a:pPr>
            <a:r>
              <a:rPr lang="en-US" sz="1700" b="1" dirty="0">
                <a:solidFill>
                  <a:srgbClr val="1B2A4A"/>
                </a:solidFill>
                <a:latin typeface="Cambria" pitchFamily="34" charset="0"/>
                <a:ea typeface="Cambria" pitchFamily="34" charset="-122"/>
                <a:cs typeface="Cambria" pitchFamily="34" charset="-120"/>
              </a:rPr>
              <a:t>Project status is not loan specific</a:t>
            </a:r>
            <a:endParaRPr lang="en-US" sz="1700" dirty="0"/>
          </a:p>
        </p:txBody>
      </p:sp>
      <p:sp>
        <p:nvSpPr>
          <p:cNvPr id="8" name="Text 6"/>
          <p:cNvSpPr txBox="1"/>
          <p:nvPr/>
        </p:nvSpPr>
        <p:spPr>
          <a:xfrm>
            <a:off x="1572768" y="2221992"/>
            <a:ext cx="9601200" cy="566928"/>
          </a:xfrm>
          <a:prstGeom prst="rect">
            <a:avLst/>
          </a:prstGeom>
          <a:noFill/>
          <a:ln/>
        </p:spPr>
        <p:txBody>
          <a:bodyPr wrap="square" lIns="0" tIns="0" rIns="0" bIns="0" rtlCol="0" anchor="t"/>
          <a:lstStyle/>
          <a:p>
            <a:pPr indent="0" marL="0">
              <a:buNone/>
            </a:pPr>
            <a:r>
              <a:rPr lang="en-US" sz="1300" dirty="0">
                <a:solidFill>
                  <a:srgbClr val="1A1A1A"/>
                </a:solidFill>
                <a:latin typeface="Calibri" pitchFamily="34" charset="0"/>
                <a:ea typeface="Calibri" pitchFamily="34" charset="-122"/>
                <a:cs typeface="Calibri" pitchFamily="34" charset="-120"/>
              </a:rPr>
              <a:t>When Fannie Mae flags a project Unavailable, or Freddie Mac flags it Not Eligible, that status blocks every lender selling to that agency, not just the one who raised it.</a:t>
            </a:r>
            <a:endParaRPr lang="en-US" sz="1300" dirty="0"/>
          </a:p>
        </p:txBody>
      </p:sp>
      <p:sp>
        <p:nvSpPr>
          <p:cNvPr id="9" name="Shape 7"/>
          <p:cNvSpPr/>
          <p:nvPr/>
        </p:nvSpPr>
        <p:spPr>
          <a:xfrm>
            <a:off x="640080" y="3081528"/>
            <a:ext cx="10908792" cy="1188720"/>
          </a:xfrm>
          <a:prstGeom prst="roundRect">
            <a:avLst>
              <a:gd name="adj" fmla="val 6154"/>
            </a:avLst>
          </a:prstGeom>
          <a:solidFill>
            <a:srgbClr val="F5F6F8"/>
          </a:solidFill>
          <a:ln w="12700">
            <a:solidFill>
              <a:srgbClr val="F5F6F8"/>
            </a:solidFill>
            <a:prstDash val="solid"/>
          </a:ln>
        </p:spPr>
      </p:sp>
      <p:sp>
        <p:nvSpPr>
          <p:cNvPr id="10" name="Shape 8"/>
          <p:cNvSpPr/>
          <p:nvPr/>
        </p:nvSpPr>
        <p:spPr>
          <a:xfrm>
            <a:off x="932688" y="3465576"/>
            <a:ext cx="402336" cy="402336"/>
          </a:xfrm>
          <a:prstGeom prst="ellipse">
            <a:avLst/>
          </a:prstGeom>
          <a:solidFill>
            <a:srgbClr val="1B2A4A"/>
          </a:solidFill>
          <a:ln w="12700">
            <a:solidFill>
              <a:srgbClr val="1B2A4A"/>
            </a:solidFill>
            <a:prstDash val="solid"/>
          </a:ln>
        </p:spPr>
      </p:sp>
      <p:sp>
        <p:nvSpPr>
          <p:cNvPr id="11" name="Text 9"/>
          <p:cNvSpPr txBox="1"/>
          <p:nvPr/>
        </p:nvSpPr>
        <p:spPr>
          <a:xfrm>
            <a:off x="932688" y="3465576"/>
            <a:ext cx="402336" cy="402336"/>
          </a:xfrm>
          <a:prstGeom prst="rect">
            <a:avLst/>
          </a:prstGeom>
          <a:noFill/>
          <a:ln/>
        </p:spPr>
        <p:txBody>
          <a:bodyPr wrap="square" lIns="0" tIns="0" rIns="0" bIns="0" rtlCol="0" anchor="ctr"/>
          <a:lstStyle/>
          <a:p>
            <a:pPr algn="ctr" indent="0" marL="0">
              <a:buNone/>
            </a:pPr>
            <a:r>
              <a:rPr lang="en-US" sz="1500" b="1" dirty="0">
                <a:solidFill>
                  <a:srgbClr val="FFFFFF"/>
                </a:solidFill>
                <a:latin typeface="Cambria" pitchFamily="34" charset="0"/>
                <a:ea typeface="Cambria" pitchFamily="34" charset="-122"/>
                <a:cs typeface="Cambria" pitchFamily="34" charset="-120"/>
              </a:rPr>
              <a:t>2</a:t>
            </a:r>
            <a:endParaRPr lang="en-US" sz="1500" dirty="0"/>
          </a:p>
        </p:txBody>
      </p:sp>
      <p:sp>
        <p:nvSpPr>
          <p:cNvPr id="12" name="Text 10"/>
          <p:cNvSpPr txBox="1"/>
          <p:nvPr/>
        </p:nvSpPr>
        <p:spPr>
          <a:xfrm>
            <a:off x="1572768" y="3264408"/>
            <a:ext cx="9601200" cy="310896"/>
          </a:xfrm>
          <a:prstGeom prst="rect">
            <a:avLst/>
          </a:prstGeom>
          <a:noFill/>
          <a:ln/>
        </p:spPr>
        <p:txBody>
          <a:bodyPr wrap="square" lIns="0" tIns="0" rIns="0" bIns="0" rtlCol="0" anchor="t"/>
          <a:lstStyle/>
          <a:p>
            <a:pPr indent="0" marL="0">
              <a:buNone/>
            </a:pPr>
            <a:r>
              <a:rPr lang="en-US" sz="1700" b="1" dirty="0">
                <a:solidFill>
                  <a:srgbClr val="1B2A4A"/>
                </a:solidFill>
                <a:latin typeface="Cambria" pitchFamily="34" charset="0"/>
                <a:ea typeface="Cambria" pitchFamily="34" charset="-122"/>
                <a:cs typeface="Cambria" pitchFamily="34" charset="-120"/>
              </a:rPr>
              <a:t>Boards find out at the worst moment</a:t>
            </a:r>
            <a:endParaRPr lang="en-US" sz="1700" dirty="0"/>
          </a:p>
        </p:txBody>
      </p:sp>
      <p:sp>
        <p:nvSpPr>
          <p:cNvPr id="13" name="Text 11"/>
          <p:cNvSpPr txBox="1"/>
          <p:nvPr/>
        </p:nvSpPr>
        <p:spPr>
          <a:xfrm>
            <a:off x="1572768" y="3611880"/>
            <a:ext cx="9601200" cy="566928"/>
          </a:xfrm>
          <a:prstGeom prst="rect">
            <a:avLst/>
          </a:prstGeom>
          <a:noFill/>
          <a:ln/>
        </p:spPr>
        <p:txBody>
          <a:bodyPr wrap="square" lIns="0" tIns="0" rIns="0" bIns="0" rtlCol="0" anchor="t"/>
          <a:lstStyle/>
          <a:p>
            <a:pPr indent="0" marL="0">
              <a:buNone/>
            </a:pPr>
            <a:r>
              <a:rPr lang="en-US" sz="1300" dirty="0">
                <a:solidFill>
                  <a:srgbClr val="1A1A1A"/>
                </a:solidFill>
                <a:latin typeface="Calibri" pitchFamily="34" charset="0"/>
                <a:ea typeface="Calibri" pitchFamily="34" charset="-122"/>
                <a:cs typeface="Calibri" pitchFamily="34" charset="-120"/>
              </a:rPr>
              <a:t>In my experience the first sign is an owner twenty days from closing a sale, or a buyer's financing falling apart in underwriting.</a:t>
            </a:r>
            <a:endParaRPr lang="en-US" sz="1300" dirty="0"/>
          </a:p>
        </p:txBody>
      </p:sp>
      <p:sp>
        <p:nvSpPr>
          <p:cNvPr id="14" name="Shape 12"/>
          <p:cNvSpPr/>
          <p:nvPr/>
        </p:nvSpPr>
        <p:spPr>
          <a:xfrm>
            <a:off x="640080" y="4471416"/>
            <a:ext cx="10908792" cy="1188720"/>
          </a:xfrm>
          <a:prstGeom prst="roundRect">
            <a:avLst>
              <a:gd name="adj" fmla="val 6154"/>
            </a:avLst>
          </a:prstGeom>
          <a:solidFill>
            <a:srgbClr val="F5F6F8"/>
          </a:solidFill>
          <a:ln w="12700">
            <a:solidFill>
              <a:srgbClr val="F5F6F8"/>
            </a:solidFill>
            <a:prstDash val="solid"/>
          </a:ln>
        </p:spPr>
      </p:sp>
      <p:sp>
        <p:nvSpPr>
          <p:cNvPr id="15" name="Shape 13"/>
          <p:cNvSpPr/>
          <p:nvPr/>
        </p:nvSpPr>
        <p:spPr>
          <a:xfrm>
            <a:off x="932688" y="4855464"/>
            <a:ext cx="402336" cy="402336"/>
          </a:xfrm>
          <a:prstGeom prst="ellipse">
            <a:avLst/>
          </a:prstGeom>
          <a:solidFill>
            <a:srgbClr val="1B2A4A"/>
          </a:solidFill>
          <a:ln w="12700">
            <a:solidFill>
              <a:srgbClr val="1B2A4A"/>
            </a:solidFill>
            <a:prstDash val="solid"/>
          </a:ln>
        </p:spPr>
      </p:sp>
      <p:sp>
        <p:nvSpPr>
          <p:cNvPr id="16" name="Text 14"/>
          <p:cNvSpPr txBox="1"/>
          <p:nvPr/>
        </p:nvSpPr>
        <p:spPr>
          <a:xfrm>
            <a:off x="932688" y="4855464"/>
            <a:ext cx="402336" cy="402336"/>
          </a:xfrm>
          <a:prstGeom prst="rect">
            <a:avLst/>
          </a:prstGeom>
          <a:noFill/>
          <a:ln/>
        </p:spPr>
        <p:txBody>
          <a:bodyPr wrap="square" lIns="0" tIns="0" rIns="0" bIns="0" rtlCol="0" anchor="ctr"/>
          <a:lstStyle/>
          <a:p>
            <a:pPr algn="ctr" indent="0" marL="0">
              <a:buNone/>
            </a:pPr>
            <a:r>
              <a:rPr lang="en-US" sz="1500" b="1" dirty="0">
                <a:solidFill>
                  <a:srgbClr val="FFFFFF"/>
                </a:solidFill>
                <a:latin typeface="Cambria" pitchFamily="34" charset="0"/>
                <a:ea typeface="Cambria" pitchFamily="34" charset="-122"/>
                <a:cs typeface="Cambria" pitchFamily="34" charset="-120"/>
              </a:rPr>
              <a:t>3</a:t>
            </a:r>
            <a:endParaRPr lang="en-US" sz="1500" dirty="0"/>
          </a:p>
        </p:txBody>
      </p:sp>
      <p:sp>
        <p:nvSpPr>
          <p:cNvPr id="17" name="Text 15"/>
          <p:cNvSpPr txBox="1"/>
          <p:nvPr/>
        </p:nvSpPr>
        <p:spPr>
          <a:xfrm>
            <a:off x="1572768" y="4654296"/>
            <a:ext cx="9601200" cy="310896"/>
          </a:xfrm>
          <a:prstGeom prst="rect">
            <a:avLst/>
          </a:prstGeom>
          <a:noFill/>
          <a:ln/>
        </p:spPr>
        <p:txBody>
          <a:bodyPr wrap="square" lIns="0" tIns="0" rIns="0" bIns="0" rtlCol="0" anchor="t"/>
          <a:lstStyle/>
          <a:p>
            <a:pPr indent="0" marL="0">
              <a:buNone/>
            </a:pPr>
            <a:r>
              <a:rPr lang="en-US" sz="1700" b="1" dirty="0">
                <a:solidFill>
                  <a:srgbClr val="1B2A4A"/>
                </a:solidFill>
                <a:latin typeface="Cambria" pitchFamily="34" charset="0"/>
                <a:ea typeface="Cambria" pitchFamily="34" charset="-122"/>
                <a:cs typeface="Cambria" pitchFamily="34" charset="-120"/>
              </a:rPr>
              <a:t>The fix is usually paperwork</a:t>
            </a:r>
            <a:endParaRPr lang="en-US" sz="1700" dirty="0"/>
          </a:p>
        </p:txBody>
      </p:sp>
      <p:sp>
        <p:nvSpPr>
          <p:cNvPr id="18" name="Text 16"/>
          <p:cNvSpPr txBox="1"/>
          <p:nvPr/>
        </p:nvSpPr>
        <p:spPr>
          <a:xfrm>
            <a:off x="1572768" y="5001768"/>
            <a:ext cx="9601200" cy="566928"/>
          </a:xfrm>
          <a:prstGeom prst="rect">
            <a:avLst/>
          </a:prstGeom>
          <a:noFill/>
          <a:ln/>
        </p:spPr>
        <p:txBody>
          <a:bodyPr wrap="square" lIns="0" tIns="0" rIns="0" bIns="0" rtlCol="0" anchor="t"/>
          <a:lstStyle/>
          <a:p>
            <a:pPr indent="0" marL="0">
              <a:buNone/>
            </a:pPr>
            <a:r>
              <a:rPr lang="en-US" sz="1300" dirty="0">
                <a:solidFill>
                  <a:srgbClr val="1A1A1A"/>
                </a:solidFill>
                <a:latin typeface="Calibri" pitchFamily="34" charset="0"/>
                <a:ea typeface="Calibri" pitchFamily="34" charset="-122"/>
                <a:cs typeface="Calibri" pitchFamily="34" charset="-120"/>
              </a:rPr>
              <a:t>In the cases I have worked, the repair was done. What was missing was proof it was completed, and that is far cheaper to create the week the job ends than two years later.</a:t>
            </a:r>
            <a:endParaRPr lang="en-US" sz="1300" dirty="0"/>
          </a:p>
        </p:txBody>
      </p:sp>
      <p:pic>
        <p:nvPicPr>
          <p:cNvPr id="19" name="Image 0" descr="./img/logo.png">    </p:cNvPr>
          <p:cNvPicPr>
            <a:picLocks noChangeAspect="1"/>
          </p:cNvPicPr>
          <p:nvPr/>
        </p:nvPicPr>
        <p:blipFill>
          <a:blip r:embed="rId1"/>
          <a:stretch>
            <a:fillRect/>
          </a:stretch>
        </p:blipFill>
        <p:spPr>
          <a:xfrm>
            <a:off x="10442448" y="6291072"/>
            <a:ext cx="1380744" cy="538582"/>
          </a:xfrm>
          <a:prstGeom prst="rect">
            <a:avLst/>
          </a:prstGeom>
        </p:spPr>
      </p:pic>
      <p:sp>
        <p:nvSpPr>
          <p:cNvPr id="20" name="Text 17"/>
          <p:cNvSpPr txBox="1"/>
          <p:nvPr/>
        </p:nvSpPr>
        <p:spPr>
          <a:xfrm>
            <a:off x="640080" y="6528816"/>
            <a:ext cx="9601200" cy="237744"/>
          </a:xfrm>
          <a:prstGeom prst="rect">
            <a:avLst/>
          </a:prstGeom>
          <a:noFill/>
          <a:ln/>
        </p:spPr>
        <p:txBody>
          <a:bodyPr wrap="square" lIns="0" tIns="0" rIns="0" bIns="0" rtlCol="0" anchor="t"/>
          <a:lstStyle/>
          <a:p>
            <a:pPr indent="0" marL="0">
              <a:buNone/>
            </a:pPr>
            <a:r>
              <a:rPr lang="en-US" sz="850" dirty="0">
                <a:solidFill>
                  <a:srgbClr val="9AA3B2"/>
                </a:solidFill>
                <a:latin typeface="Calibri" pitchFamily="34" charset="0"/>
                <a:ea typeface="Calibri" pitchFamily="34" charset="-122"/>
                <a:cs typeface="Calibri" pitchFamily="34" charset="-120"/>
              </a:rPr>
              <a:t>Prepared by Tim Hardin  |  United Modern Mortgage powered by New American Funding  |  NMLS 294131</a:t>
            </a:r>
            <a:endParaRPr lang="en-US" sz="8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1B2A4A"/>
        </a:solidFill>
      </p:bgPr>
    </p:bg>
    <p:spTree>
      <p:nvGrpSpPr>
        <p:cNvPr id="1" name=""/>
        <p:cNvGrpSpPr/>
        <p:nvPr/>
      </p:nvGrpSpPr>
      <p:grpSpPr>
        <a:xfrm>
          <a:off x="0" y="0"/>
          <a:ext cx="0" cy="0"/>
          <a:chOff x="0" y="0"/>
          <a:chExt cx="0" cy="0"/>
        </a:xfrm>
      </p:grpSpPr>
      <p:sp>
        <p:nvSpPr>
          <p:cNvPr id="2" name="Text 0"/>
          <p:cNvSpPr txBox="1"/>
          <p:nvPr/>
        </p:nvSpPr>
        <p:spPr>
          <a:xfrm>
            <a:off x="640080" y="384048"/>
            <a:ext cx="10908792" cy="658368"/>
          </a:xfrm>
          <a:prstGeom prst="rect">
            <a:avLst/>
          </a:prstGeom>
          <a:noFill/>
          <a:ln/>
        </p:spPr>
        <p:txBody>
          <a:bodyPr wrap="square" lIns="0" tIns="0" rIns="0" bIns="0" rtlCol="0" anchor="t"/>
          <a:lstStyle/>
          <a:p>
            <a:pPr indent="0" marL="0">
              <a:buNone/>
            </a:pPr>
            <a:r>
              <a:rPr lang="en-US" sz="3400" b="1" dirty="0">
                <a:solidFill>
                  <a:srgbClr val="FFFFFF"/>
                </a:solidFill>
                <a:latin typeface="Cambria" pitchFamily="34" charset="0"/>
                <a:ea typeface="Cambria" pitchFamily="34" charset="-122"/>
                <a:cs typeface="Cambria" pitchFamily="34" charset="-120"/>
              </a:rPr>
              <a:t>Three dates, not one</a:t>
            </a:r>
            <a:endParaRPr lang="en-US" sz="3400" dirty="0"/>
          </a:p>
        </p:txBody>
      </p:sp>
      <p:sp>
        <p:nvSpPr>
          <p:cNvPr id="3" name="Text 1"/>
          <p:cNvSpPr txBox="1"/>
          <p:nvPr/>
        </p:nvSpPr>
        <p:spPr>
          <a:xfrm>
            <a:off x="640080" y="1060704"/>
            <a:ext cx="10908792" cy="384048"/>
          </a:xfrm>
          <a:prstGeom prst="rect">
            <a:avLst/>
          </a:prstGeom>
          <a:noFill/>
          <a:ln/>
        </p:spPr>
        <p:txBody>
          <a:bodyPr wrap="square" lIns="0" tIns="0" rIns="0" bIns="0" rtlCol="0" anchor="t"/>
          <a:lstStyle/>
          <a:p>
            <a:pPr indent="0" marL="0">
              <a:buNone/>
            </a:pPr>
            <a:r>
              <a:rPr lang="en-US" sz="1400" dirty="0">
                <a:solidFill>
                  <a:srgbClr val="EFE3C4"/>
                </a:solidFill>
                <a:latin typeface="Calibri" pitchFamily="34" charset="0"/>
                <a:ea typeface="Calibri" pitchFamily="34" charset="-122"/>
                <a:cs typeface="Calibri" pitchFamily="34" charset="-120"/>
              </a:rPr>
              <a:t>Each change has its own effective date, measured by loan application date</a:t>
            </a:r>
            <a:endParaRPr lang="en-US" sz="1400" dirty="0"/>
          </a:p>
        </p:txBody>
      </p:sp>
      <p:sp>
        <p:nvSpPr>
          <p:cNvPr id="4" name="Shape 2"/>
          <p:cNvSpPr/>
          <p:nvPr/>
        </p:nvSpPr>
        <p:spPr>
          <a:xfrm>
            <a:off x="640080" y="1737360"/>
            <a:ext cx="3502152" cy="2834640"/>
          </a:xfrm>
          <a:prstGeom prst="roundRect">
            <a:avLst>
              <a:gd name="adj" fmla="val 2581"/>
            </a:avLst>
          </a:prstGeom>
          <a:solidFill>
            <a:srgbClr val="2E4370"/>
          </a:solidFill>
          <a:ln w="12700">
            <a:solidFill>
              <a:srgbClr val="2E4370"/>
            </a:solidFill>
            <a:prstDash val="solid"/>
          </a:ln>
        </p:spPr>
      </p:sp>
      <p:sp>
        <p:nvSpPr>
          <p:cNvPr id="5" name="Shape 3"/>
          <p:cNvSpPr/>
          <p:nvPr/>
        </p:nvSpPr>
        <p:spPr>
          <a:xfrm>
            <a:off x="914400" y="1975104"/>
            <a:ext cx="1234440" cy="310896"/>
          </a:xfrm>
          <a:prstGeom prst="roundRect">
            <a:avLst>
              <a:gd name="adj" fmla="val 50000"/>
            </a:avLst>
          </a:prstGeom>
          <a:solidFill>
            <a:srgbClr val="EFE3C4"/>
          </a:solidFill>
          <a:ln w="12700">
            <a:solidFill>
              <a:srgbClr val="EFE3C4"/>
            </a:solidFill>
            <a:prstDash val="solid"/>
          </a:ln>
        </p:spPr>
      </p:sp>
      <p:sp>
        <p:nvSpPr>
          <p:cNvPr id="6" name="Text 4"/>
          <p:cNvSpPr txBox="1"/>
          <p:nvPr/>
        </p:nvSpPr>
        <p:spPr>
          <a:xfrm>
            <a:off x="914400" y="1975104"/>
            <a:ext cx="1234440" cy="310896"/>
          </a:xfrm>
          <a:prstGeom prst="rect">
            <a:avLst/>
          </a:prstGeom>
          <a:noFill/>
          <a:ln/>
        </p:spPr>
        <p:txBody>
          <a:bodyPr wrap="square" lIns="0" tIns="0" rIns="0" bIns="0" rtlCol="0" anchor="ctr"/>
          <a:lstStyle/>
          <a:p>
            <a:pPr algn="ctr" indent="0" marL="0">
              <a:buNone/>
            </a:pPr>
            <a:r>
              <a:rPr lang="en-US" sz="1050" b="1" dirty="0">
                <a:solidFill>
                  <a:srgbClr val="1B2A4A"/>
                </a:solidFill>
                <a:latin typeface="Calibri" pitchFamily="34" charset="0"/>
                <a:ea typeface="Calibri" pitchFamily="34" charset="-122"/>
                <a:cs typeface="Calibri" pitchFamily="34" charset="-120"/>
              </a:rPr>
              <a:t>IN EFFECT</a:t>
            </a:r>
            <a:endParaRPr lang="en-US" sz="1050" dirty="0"/>
          </a:p>
        </p:txBody>
      </p:sp>
      <p:sp>
        <p:nvSpPr>
          <p:cNvPr id="7" name="Text 5"/>
          <p:cNvSpPr txBox="1"/>
          <p:nvPr/>
        </p:nvSpPr>
        <p:spPr>
          <a:xfrm>
            <a:off x="914400" y="2450592"/>
            <a:ext cx="2953512" cy="411480"/>
          </a:xfrm>
          <a:prstGeom prst="rect">
            <a:avLst/>
          </a:prstGeom>
          <a:noFill/>
          <a:ln/>
        </p:spPr>
        <p:txBody>
          <a:bodyPr wrap="square" lIns="0" tIns="0" rIns="0" bIns="0" rtlCol="0" anchor="t"/>
          <a:lstStyle/>
          <a:p>
            <a:pPr indent="0" marL="0">
              <a:buNone/>
            </a:pPr>
            <a:r>
              <a:rPr lang="en-US" sz="1900" b="1" dirty="0">
                <a:solidFill>
                  <a:srgbClr val="FFFFFF"/>
                </a:solidFill>
                <a:latin typeface="Cambria" pitchFamily="34" charset="0"/>
                <a:ea typeface="Cambria" pitchFamily="34" charset="-122"/>
                <a:cs typeface="Cambria" pitchFamily="34" charset="-120"/>
              </a:rPr>
              <a:t>JULY 1, 2026</a:t>
            </a:r>
            <a:endParaRPr lang="en-US" sz="1900" dirty="0"/>
          </a:p>
        </p:txBody>
      </p:sp>
      <p:sp>
        <p:nvSpPr>
          <p:cNvPr id="8" name="Text 6"/>
          <p:cNvSpPr txBox="1"/>
          <p:nvPr/>
        </p:nvSpPr>
        <p:spPr>
          <a:xfrm>
            <a:off x="914400" y="2926080"/>
            <a:ext cx="2953512" cy="1554480"/>
          </a:xfrm>
          <a:prstGeom prst="rect">
            <a:avLst/>
          </a:prstGeom>
          <a:noFill/>
          <a:ln/>
        </p:spPr>
        <p:txBody>
          <a:bodyPr wrap="square" lIns="0" tIns="0" rIns="0" bIns="0" rtlCol="0" anchor="t"/>
          <a:lstStyle/>
          <a:p>
            <a:pPr indent="0" marL="0">
              <a:buNone/>
            </a:pPr>
            <a:r>
              <a:rPr lang="en-US" sz="1250" dirty="0">
                <a:solidFill>
                  <a:srgbClr val="EFE3C4"/>
                </a:solidFill>
                <a:latin typeface="Calibri" pitchFamily="34" charset="0"/>
                <a:ea typeface="Calibri" pitchFamily="34" charset="-122"/>
                <a:cs typeface="Calibri" pitchFamily="34" charset="-120"/>
              </a:rPr>
              <a:t>Master insurance rework. Per unit deductible capped at $50,000. A unit owner policy is required whenever the master policy carries a per unit deductible.</a:t>
            </a:r>
            <a:endParaRPr lang="en-US" sz="1250" dirty="0"/>
          </a:p>
        </p:txBody>
      </p:sp>
      <p:sp>
        <p:nvSpPr>
          <p:cNvPr id="9" name="Shape 7"/>
          <p:cNvSpPr/>
          <p:nvPr/>
        </p:nvSpPr>
        <p:spPr>
          <a:xfrm>
            <a:off x="4370832" y="1737360"/>
            <a:ext cx="3502152" cy="2834640"/>
          </a:xfrm>
          <a:prstGeom prst="roundRect">
            <a:avLst>
              <a:gd name="adj" fmla="val 2581"/>
            </a:avLst>
          </a:prstGeom>
          <a:solidFill>
            <a:srgbClr val="2E4370"/>
          </a:solidFill>
          <a:ln w="12700">
            <a:solidFill>
              <a:srgbClr val="2E4370"/>
            </a:solidFill>
            <a:prstDash val="solid"/>
          </a:ln>
        </p:spPr>
      </p:sp>
      <p:sp>
        <p:nvSpPr>
          <p:cNvPr id="10" name="Shape 8"/>
          <p:cNvSpPr/>
          <p:nvPr/>
        </p:nvSpPr>
        <p:spPr>
          <a:xfrm>
            <a:off x="4645152" y="1975104"/>
            <a:ext cx="1234440" cy="310896"/>
          </a:xfrm>
          <a:prstGeom prst="roundRect">
            <a:avLst>
              <a:gd name="adj" fmla="val 50000"/>
            </a:avLst>
          </a:prstGeom>
          <a:solidFill>
            <a:srgbClr val="EFE3C4"/>
          </a:solidFill>
          <a:ln w="12700">
            <a:solidFill>
              <a:srgbClr val="EFE3C4"/>
            </a:solidFill>
            <a:prstDash val="solid"/>
          </a:ln>
        </p:spPr>
      </p:sp>
      <p:sp>
        <p:nvSpPr>
          <p:cNvPr id="11" name="Text 9"/>
          <p:cNvSpPr txBox="1"/>
          <p:nvPr/>
        </p:nvSpPr>
        <p:spPr>
          <a:xfrm>
            <a:off x="4645152" y="1975104"/>
            <a:ext cx="1234440" cy="310896"/>
          </a:xfrm>
          <a:prstGeom prst="rect">
            <a:avLst/>
          </a:prstGeom>
          <a:noFill/>
          <a:ln/>
        </p:spPr>
        <p:txBody>
          <a:bodyPr wrap="square" lIns="0" tIns="0" rIns="0" bIns="0" rtlCol="0" anchor="ctr"/>
          <a:lstStyle/>
          <a:p>
            <a:pPr algn="ctr" indent="0" marL="0">
              <a:buNone/>
            </a:pPr>
            <a:r>
              <a:rPr lang="en-US" sz="1050" b="1" dirty="0">
                <a:solidFill>
                  <a:srgbClr val="1B2A4A"/>
                </a:solidFill>
                <a:latin typeface="Calibri" pitchFamily="34" charset="0"/>
                <a:ea typeface="Calibri" pitchFamily="34" charset="-122"/>
                <a:cs typeface="Calibri" pitchFamily="34" charset="-120"/>
              </a:rPr>
              <a:t>IN EFFECT</a:t>
            </a:r>
            <a:endParaRPr lang="en-US" sz="1050" dirty="0"/>
          </a:p>
        </p:txBody>
      </p:sp>
      <p:sp>
        <p:nvSpPr>
          <p:cNvPr id="12" name="Text 10"/>
          <p:cNvSpPr txBox="1"/>
          <p:nvPr/>
        </p:nvSpPr>
        <p:spPr>
          <a:xfrm>
            <a:off x="4645152" y="2450592"/>
            <a:ext cx="2953512" cy="411480"/>
          </a:xfrm>
          <a:prstGeom prst="rect">
            <a:avLst/>
          </a:prstGeom>
          <a:noFill/>
          <a:ln/>
        </p:spPr>
        <p:txBody>
          <a:bodyPr wrap="square" lIns="0" tIns="0" rIns="0" bIns="0" rtlCol="0" anchor="t"/>
          <a:lstStyle/>
          <a:p>
            <a:pPr indent="0" marL="0">
              <a:buNone/>
            </a:pPr>
            <a:r>
              <a:rPr lang="en-US" sz="1900" b="1" dirty="0">
                <a:solidFill>
                  <a:srgbClr val="FFFFFF"/>
                </a:solidFill>
                <a:latin typeface="Cambria" pitchFamily="34" charset="0"/>
                <a:ea typeface="Cambria" pitchFamily="34" charset="-122"/>
                <a:cs typeface="Cambria" pitchFamily="34" charset="-120"/>
              </a:rPr>
              <a:t>AUGUST 3, 2026</a:t>
            </a:r>
            <a:endParaRPr lang="en-US" sz="1900" dirty="0"/>
          </a:p>
        </p:txBody>
      </p:sp>
      <p:sp>
        <p:nvSpPr>
          <p:cNvPr id="13" name="Text 11"/>
          <p:cNvSpPr txBox="1"/>
          <p:nvPr/>
        </p:nvSpPr>
        <p:spPr>
          <a:xfrm>
            <a:off x="4645152" y="2926080"/>
            <a:ext cx="2953512" cy="1554480"/>
          </a:xfrm>
          <a:prstGeom prst="rect">
            <a:avLst/>
          </a:prstGeom>
          <a:noFill/>
          <a:ln/>
        </p:spPr>
        <p:txBody>
          <a:bodyPr wrap="square" lIns="0" tIns="0" rIns="0" bIns="0" rtlCol="0" anchor="t"/>
          <a:lstStyle/>
          <a:p>
            <a:pPr indent="0" marL="0">
              <a:buNone/>
            </a:pPr>
            <a:r>
              <a:rPr lang="en-US" sz="1250" dirty="0">
                <a:solidFill>
                  <a:srgbClr val="EFE3C4"/>
                </a:solidFill>
                <a:latin typeface="Calibri" pitchFamily="34" charset="0"/>
                <a:ea typeface="Calibri" pitchFamily="34" charset="-122"/>
                <a:cs typeface="Calibri" pitchFamily="34" charset="-120"/>
              </a:rPr>
              <a:t>Limited Review and Streamlined Review retired. When a reserve study is used instead of the percentage test, baseline funding is no longer accepted and the budget must fund the study's highest recommendation.</a:t>
            </a:r>
            <a:endParaRPr lang="en-US" sz="1250" dirty="0"/>
          </a:p>
        </p:txBody>
      </p:sp>
      <p:sp>
        <p:nvSpPr>
          <p:cNvPr id="14" name="Shape 12"/>
          <p:cNvSpPr/>
          <p:nvPr/>
        </p:nvSpPr>
        <p:spPr>
          <a:xfrm>
            <a:off x="8101584" y="1737360"/>
            <a:ext cx="3502152" cy="2834640"/>
          </a:xfrm>
          <a:prstGeom prst="roundRect">
            <a:avLst>
              <a:gd name="adj" fmla="val 2581"/>
            </a:avLst>
          </a:prstGeom>
          <a:solidFill>
            <a:srgbClr val="C8A54B"/>
          </a:solidFill>
          <a:ln w="12700">
            <a:solidFill>
              <a:srgbClr val="C8A54B"/>
            </a:solidFill>
            <a:prstDash val="solid"/>
          </a:ln>
        </p:spPr>
      </p:sp>
      <p:sp>
        <p:nvSpPr>
          <p:cNvPr id="15" name="Shape 13"/>
          <p:cNvSpPr/>
          <p:nvPr/>
        </p:nvSpPr>
        <p:spPr>
          <a:xfrm>
            <a:off x="8375904" y="1975104"/>
            <a:ext cx="1234440" cy="310896"/>
          </a:xfrm>
          <a:prstGeom prst="roundRect">
            <a:avLst>
              <a:gd name="adj" fmla="val 50000"/>
            </a:avLst>
          </a:prstGeom>
          <a:solidFill>
            <a:srgbClr val="1B2A4A"/>
          </a:solidFill>
          <a:ln w="12700">
            <a:solidFill>
              <a:srgbClr val="1B2A4A"/>
            </a:solidFill>
            <a:prstDash val="solid"/>
          </a:ln>
        </p:spPr>
      </p:sp>
      <p:sp>
        <p:nvSpPr>
          <p:cNvPr id="16" name="Text 14"/>
          <p:cNvSpPr txBox="1"/>
          <p:nvPr/>
        </p:nvSpPr>
        <p:spPr>
          <a:xfrm>
            <a:off x="8375904" y="1975104"/>
            <a:ext cx="1234440" cy="310896"/>
          </a:xfrm>
          <a:prstGeom prst="rect">
            <a:avLst/>
          </a:prstGeom>
          <a:noFill/>
          <a:ln/>
        </p:spPr>
        <p:txBody>
          <a:bodyPr wrap="square" lIns="0" tIns="0" rIns="0" bIns="0" rtlCol="0" anchor="ctr"/>
          <a:lstStyle/>
          <a:p>
            <a:pPr algn="ctr" indent="0" marL="0">
              <a:buNone/>
            </a:pPr>
            <a:r>
              <a:rPr lang="en-US" sz="1050" b="1" dirty="0">
                <a:solidFill>
                  <a:srgbClr val="C8A54B"/>
                </a:solidFill>
                <a:latin typeface="Calibri" pitchFamily="34" charset="0"/>
                <a:ea typeface="Calibri" pitchFamily="34" charset="-122"/>
                <a:cs typeface="Calibri" pitchFamily="34" charset="-120"/>
              </a:rPr>
              <a:t>COMING</a:t>
            </a:r>
            <a:endParaRPr lang="en-US" sz="1050" dirty="0"/>
          </a:p>
        </p:txBody>
      </p:sp>
      <p:sp>
        <p:nvSpPr>
          <p:cNvPr id="17" name="Text 15"/>
          <p:cNvSpPr txBox="1"/>
          <p:nvPr/>
        </p:nvSpPr>
        <p:spPr>
          <a:xfrm>
            <a:off x="8375904" y="2450592"/>
            <a:ext cx="2953512" cy="411480"/>
          </a:xfrm>
          <a:prstGeom prst="rect">
            <a:avLst/>
          </a:prstGeom>
          <a:noFill/>
          <a:ln/>
        </p:spPr>
        <p:txBody>
          <a:bodyPr wrap="square" lIns="0" tIns="0" rIns="0" bIns="0" rtlCol="0" anchor="t"/>
          <a:lstStyle/>
          <a:p>
            <a:pPr indent="0" marL="0">
              <a:buNone/>
            </a:pPr>
            <a:r>
              <a:rPr lang="en-US" sz="1900" b="1" dirty="0">
                <a:solidFill>
                  <a:srgbClr val="1B2A4A"/>
                </a:solidFill>
                <a:latin typeface="Cambria" pitchFamily="34" charset="0"/>
                <a:ea typeface="Cambria" pitchFamily="34" charset="-122"/>
                <a:cs typeface="Cambria" pitchFamily="34" charset="-120"/>
              </a:rPr>
              <a:t>JANUARY 4, 2027</a:t>
            </a:r>
            <a:endParaRPr lang="en-US" sz="1900" dirty="0"/>
          </a:p>
        </p:txBody>
      </p:sp>
      <p:sp>
        <p:nvSpPr>
          <p:cNvPr id="18" name="Text 16"/>
          <p:cNvSpPr txBox="1"/>
          <p:nvPr/>
        </p:nvSpPr>
        <p:spPr>
          <a:xfrm>
            <a:off x="8375904" y="2926080"/>
            <a:ext cx="2953512" cy="1554480"/>
          </a:xfrm>
          <a:prstGeom prst="rect">
            <a:avLst/>
          </a:prstGeom>
          <a:noFill/>
          <a:ln/>
        </p:spPr>
        <p:txBody>
          <a:bodyPr wrap="square" lIns="0" tIns="0" rIns="0" bIns="0" rtlCol="0" anchor="t"/>
          <a:lstStyle/>
          <a:p>
            <a:pPr indent="0" marL="0">
              <a:buNone/>
            </a:pPr>
            <a:r>
              <a:rPr lang="en-US" sz="1250" dirty="0">
                <a:solidFill>
                  <a:srgbClr val="1B2A4A"/>
                </a:solidFill>
                <a:latin typeface="Calibri" pitchFamily="34" charset="0"/>
                <a:ea typeface="Calibri" pitchFamily="34" charset="-122"/>
                <a:cs typeface="Calibri" pitchFamily="34" charset="-120"/>
              </a:rPr>
              <a:t>Replacement reserves rise from 10% to 15% of annual budgeted assessment income. Both Fannie Mae and Freddie Mac.</a:t>
            </a:r>
            <a:endParaRPr lang="en-US" sz="1250" dirty="0"/>
          </a:p>
        </p:txBody>
      </p:sp>
      <p:sp>
        <p:nvSpPr>
          <p:cNvPr id="19" name="Text 17"/>
          <p:cNvSpPr txBox="1"/>
          <p:nvPr/>
        </p:nvSpPr>
        <p:spPr>
          <a:xfrm>
            <a:off x="640080" y="4846320"/>
            <a:ext cx="10908792" cy="640080"/>
          </a:xfrm>
          <a:prstGeom prst="rect">
            <a:avLst/>
          </a:prstGeom>
          <a:noFill/>
          <a:ln/>
        </p:spPr>
        <p:txBody>
          <a:bodyPr wrap="square" lIns="0" tIns="0" rIns="0" bIns="0" rtlCol="0" anchor="t"/>
          <a:lstStyle/>
          <a:p>
            <a:pPr indent="0" marL="0">
              <a:buNone/>
            </a:pPr>
            <a:r>
              <a:rPr lang="en-US" sz="1250" i="1" dirty="0">
                <a:solidFill>
                  <a:srgbClr val="C8A54B"/>
                </a:solidFill>
                <a:latin typeface="Calibri" pitchFamily="34" charset="0"/>
                <a:ea typeface="Calibri" pitchFamily="34" charset="-122"/>
                <a:cs typeface="Calibri" pitchFamily="34" charset="-120"/>
              </a:rPr>
              <a:t>A loan applied for before a cutoff can close after it under the old rules. The application date governs, not the closing date. Some of the insurance changes, for required perils and loss settlement, were effective immediately when the changes were announced in March 2026.</a:t>
            </a:r>
            <a:endParaRPr lang="en-US" sz="1250" dirty="0"/>
          </a:p>
        </p:txBody>
      </p:sp>
      <p:sp>
        <p:nvSpPr>
          <p:cNvPr id="20" name="Text 18"/>
          <p:cNvSpPr txBox="1"/>
          <p:nvPr/>
        </p:nvSpPr>
        <p:spPr>
          <a:xfrm>
            <a:off x="640080" y="6355080"/>
            <a:ext cx="9601200" cy="256032"/>
          </a:xfrm>
          <a:prstGeom prst="rect">
            <a:avLst/>
          </a:prstGeom>
          <a:noFill/>
          <a:ln/>
        </p:spPr>
        <p:txBody>
          <a:bodyPr wrap="square" lIns="0" tIns="0" rIns="0" bIns="0" rtlCol="0" anchor="t"/>
          <a:lstStyle/>
          <a:p>
            <a:pPr indent="0" marL="0">
              <a:buNone/>
            </a:pPr>
            <a:r>
              <a:rPr lang="en-US" sz="900" dirty="0">
                <a:solidFill>
                  <a:srgbClr val="9FB0CC"/>
                </a:solidFill>
                <a:latin typeface="Calibri" pitchFamily="34" charset="0"/>
                <a:ea typeface="Calibri" pitchFamily="34" charset="-122"/>
                <a:cs typeface="Calibri" pitchFamily="34" charset="-120"/>
              </a:rPr>
              <a:t>Fannie Mae Lender Letter LL-2026-03 (March 18, 2026)  |  Freddie Mac Guide Bulletin 2026-C (March 18, 2026)</a:t>
            </a:r>
            <a:endParaRPr lang="en-US" sz="900" dirty="0"/>
          </a:p>
        </p:txBody>
      </p:sp>
      <p:pic>
        <p:nvPicPr>
          <p:cNvPr id="21" name="Image 0" descr="./img/logo.png">    </p:cNvPr>
          <p:cNvPicPr>
            <a:picLocks noChangeAspect="1"/>
          </p:cNvPicPr>
          <p:nvPr/>
        </p:nvPicPr>
        <p:blipFill>
          <a:blip r:embed="rId1"/>
          <a:stretch>
            <a:fillRect/>
          </a:stretch>
        </p:blipFill>
        <p:spPr>
          <a:xfrm>
            <a:off x="10442448" y="6291072"/>
            <a:ext cx="1380744" cy="538582"/>
          </a:xfrm>
          <a:prstGeom prst="rect">
            <a:avLst/>
          </a:prstGeom>
        </p:spPr>
      </p:pic>
      <p:sp>
        <p:nvSpPr>
          <p:cNvPr id="22" name="Text 19"/>
          <p:cNvSpPr txBox="1"/>
          <p:nvPr/>
        </p:nvSpPr>
        <p:spPr>
          <a:xfrm>
            <a:off x="640080" y="6528816"/>
            <a:ext cx="9601200" cy="237744"/>
          </a:xfrm>
          <a:prstGeom prst="rect">
            <a:avLst/>
          </a:prstGeom>
          <a:noFill/>
          <a:ln/>
        </p:spPr>
        <p:txBody>
          <a:bodyPr wrap="square" lIns="0" tIns="0" rIns="0" bIns="0" rtlCol="0" anchor="t"/>
          <a:lstStyle/>
          <a:p>
            <a:pPr indent="0" marL="0">
              <a:buNone/>
            </a:pPr>
            <a:r>
              <a:rPr lang="en-US" sz="850" dirty="0">
                <a:solidFill>
                  <a:srgbClr val="7C8CA8"/>
                </a:solidFill>
                <a:latin typeface="Calibri" pitchFamily="34" charset="0"/>
                <a:ea typeface="Calibri" pitchFamily="34" charset="-122"/>
                <a:cs typeface="Calibri" pitchFamily="34" charset="-120"/>
              </a:rPr>
              <a:t>Prepared by Tim Hardin  |  United Modern Mortgage powered by New American Funding  |  NMLS 294131</a:t>
            </a:r>
            <a:endParaRPr lang="en-US" sz="8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p:bgPr>
    </p:bg>
    <p:spTree>
      <p:nvGrpSpPr>
        <p:cNvPr id="1" name=""/>
        <p:cNvGrpSpPr/>
        <p:nvPr/>
      </p:nvGrpSpPr>
      <p:grpSpPr>
        <a:xfrm>
          <a:off x="0" y="0"/>
          <a:ext cx="0" cy="0"/>
          <a:chOff x="0" y="0"/>
          <a:chExt cx="0" cy="0"/>
        </a:xfrm>
      </p:grpSpPr>
      <p:sp>
        <p:nvSpPr>
          <p:cNvPr id="2" name="Text 0"/>
          <p:cNvSpPr txBox="1"/>
          <p:nvPr/>
        </p:nvSpPr>
        <p:spPr>
          <a:xfrm>
            <a:off x="640080" y="384048"/>
            <a:ext cx="10908792" cy="658368"/>
          </a:xfrm>
          <a:prstGeom prst="rect">
            <a:avLst/>
          </a:prstGeom>
          <a:noFill/>
          <a:ln/>
        </p:spPr>
        <p:txBody>
          <a:bodyPr wrap="square" lIns="0" tIns="0" rIns="0" bIns="0" rtlCol="0" anchor="t"/>
          <a:lstStyle/>
          <a:p>
            <a:pPr indent="0" marL="0">
              <a:buNone/>
            </a:pPr>
            <a:r>
              <a:rPr lang="en-US" sz="3400" b="1" dirty="0">
                <a:solidFill>
                  <a:srgbClr val="1B2A4A"/>
                </a:solidFill>
                <a:latin typeface="Cambria" pitchFamily="34" charset="0"/>
                <a:ea typeface="Cambria" pitchFamily="34" charset="-122"/>
                <a:cs typeface="Cambria" pitchFamily="34" charset="-120"/>
              </a:rPr>
              <a:t>Most condo loans now get the full review</a:t>
            </a:r>
            <a:endParaRPr lang="en-US" sz="3400" dirty="0"/>
          </a:p>
        </p:txBody>
      </p:sp>
      <p:sp>
        <p:nvSpPr>
          <p:cNvPr id="3" name="Text 1"/>
          <p:cNvSpPr txBox="1"/>
          <p:nvPr/>
        </p:nvSpPr>
        <p:spPr>
          <a:xfrm>
            <a:off x="640080" y="1060704"/>
            <a:ext cx="10908792" cy="384048"/>
          </a:xfrm>
          <a:prstGeom prst="rect">
            <a:avLst/>
          </a:prstGeom>
          <a:noFill/>
          <a:ln/>
        </p:spPr>
        <p:txBody>
          <a:bodyPr wrap="square" lIns="0" tIns="0" rIns="0" bIns="0" rtlCol="0" anchor="t"/>
          <a:lstStyle/>
          <a:p>
            <a:pPr indent="0" marL="0">
              <a:buNone/>
            </a:pPr>
            <a:r>
              <a:rPr lang="en-US" sz="1400" dirty="0">
                <a:solidFill>
                  <a:srgbClr val="6B7280"/>
                </a:solidFill>
                <a:latin typeface="Calibri" pitchFamily="34" charset="0"/>
                <a:ea typeface="Calibri" pitchFamily="34" charset="-122"/>
                <a:cs typeface="Calibri" pitchFamily="34" charset="-120"/>
              </a:rPr>
              <a:t>The short review path both agencies offered ended August 3, 2026</a:t>
            </a:r>
            <a:endParaRPr lang="en-US" sz="1400" dirty="0"/>
          </a:p>
        </p:txBody>
      </p:sp>
      <p:sp>
        <p:nvSpPr>
          <p:cNvPr id="4" name="Shape 2"/>
          <p:cNvSpPr/>
          <p:nvPr/>
        </p:nvSpPr>
        <p:spPr>
          <a:xfrm>
            <a:off x="640080" y="1737360"/>
            <a:ext cx="5376672" cy="3063240"/>
          </a:xfrm>
          <a:prstGeom prst="roundRect">
            <a:avLst>
              <a:gd name="adj" fmla="val 2388"/>
            </a:avLst>
          </a:prstGeom>
          <a:solidFill>
            <a:srgbClr val="F5F6F8"/>
          </a:solidFill>
          <a:ln w="12700">
            <a:solidFill>
              <a:srgbClr val="F5F6F8"/>
            </a:solidFill>
            <a:prstDash val="solid"/>
          </a:ln>
        </p:spPr>
      </p:sp>
      <p:sp>
        <p:nvSpPr>
          <p:cNvPr id="5" name="Text 3"/>
          <p:cNvSpPr txBox="1"/>
          <p:nvPr/>
        </p:nvSpPr>
        <p:spPr>
          <a:xfrm>
            <a:off x="932688" y="1956816"/>
            <a:ext cx="4754880" cy="310896"/>
          </a:xfrm>
          <a:prstGeom prst="rect">
            <a:avLst/>
          </a:prstGeom>
          <a:noFill/>
          <a:ln/>
        </p:spPr>
        <p:txBody>
          <a:bodyPr wrap="square" lIns="0" tIns="0" rIns="0" bIns="0" rtlCol="0" anchor="t"/>
          <a:lstStyle/>
          <a:p>
            <a:pPr indent="0" marL="0">
              <a:buNone/>
            </a:pPr>
            <a:r>
              <a:rPr lang="en-US" sz="1650" b="1" dirty="0">
                <a:solidFill>
                  <a:srgbClr val="44506B"/>
                </a:solidFill>
                <a:latin typeface="Cambria" pitchFamily="34" charset="0"/>
                <a:ea typeface="Cambria" pitchFamily="34" charset="-122"/>
                <a:cs typeface="Cambria" pitchFamily="34" charset="-120"/>
              </a:rPr>
              <a:t>What went away</a:t>
            </a:r>
            <a:endParaRPr lang="en-US" sz="1650" dirty="0"/>
          </a:p>
        </p:txBody>
      </p:sp>
      <p:sp>
        <p:nvSpPr>
          <p:cNvPr id="6" name="Text 4"/>
          <p:cNvSpPr txBox="1"/>
          <p:nvPr/>
        </p:nvSpPr>
        <p:spPr>
          <a:xfrm>
            <a:off x="932688" y="2377440"/>
            <a:ext cx="4791456" cy="2286000"/>
          </a:xfrm>
          <a:prstGeom prst="rect">
            <a:avLst/>
          </a:prstGeom>
          <a:noFill/>
          <a:ln/>
        </p:spPr>
        <p:txBody>
          <a:bodyPr wrap="square" lIns="0" tIns="0" rIns="0" bIns="0" rtlCol="0" anchor="t"/>
          <a:lstStyle/>
          <a:p>
            <a:pPr marL="177800" indent="-177800">
              <a:spcAft>
                <a:spcPts val="900"/>
              </a:spcAft>
              <a:buSzPct val="100000"/>
              <a:buChar char="•"/>
            </a:pPr>
            <a:r>
              <a:rPr lang="en-US" sz="1300" dirty="0">
                <a:solidFill>
                  <a:srgbClr val="1A1A1A"/>
                </a:solidFill>
                <a:latin typeface="Calibri" pitchFamily="34" charset="0"/>
                <a:ea typeface="Calibri" pitchFamily="34" charset="-122"/>
                <a:cs typeface="Calibri" pitchFamily="34" charset="-120"/>
              </a:rPr>
              <a:t>Fannie Mae Limited Review</a:t>
            </a:r>
            <a:endParaRPr lang="en-US" sz="1300" dirty="0"/>
          </a:p>
          <a:p>
            <a:pPr marL="177800" indent="-177800">
              <a:spcAft>
                <a:spcPts val="900"/>
              </a:spcAft>
              <a:buSzPct val="100000"/>
              <a:buChar char="•"/>
            </a:pPr>
            <a:r>
              <a:rPr lang="en-US" sz="1300" dirty="0">
                <a:solidFill>
                  <a:srgbClr val="1A1A1A"/>
                </a:solidFill>
                <a:latin typeface="Calibri" pitchFamily="34" charset="0"/>
                <a:ea typeface="Calibri" pitchFamily="34" charset="-122"/>
                <a:cs typeface="Calibri" pitchFamily="34" charset="-120"/>
              </a:rPr>
              <a:t>Freddie Mac Streamlined Review</a:t>
            </a:r>
            <a:endParaRPr lang="en-US" sz="1300" dirty="0"/>
          </a:p>
          <a:p>
            <a:pPr marL="177800" indent="-177800">
              <a:spcAft>
                <a:spcPts val="900"/>
              </a:spcAft>
              <a:buSzPct val="100000"/>
              <a:buChar char="•"/>
            </a:pPr>
            <a:r>
              <a:rPr lang="en-US" sz="1300" dirty="0">
                <a:solidFill>
                  <a:srgbClr val="1A1A1A"/>
                </a:solidFill>
                <a:latin typeface="Calibri" pitchFamily="34" charset="0"/>
                <a:ea typeface="Calibri" pitchFamily="34" charset="-122"/>
                <a:cs typeface="Calibri" pitchFamily="34" charset="-120"/>
              </a:rPr>
              <a:t>Both were shorter reviews for lower loan to value loans that looked mainly at insurance and the ineligible project screen</a:t>
            </a:r>
            <a:endParaRPr lang="en-US" sz="1300" dirty="0"/>
          </a:p>
        </p:txBody>
      </p:sp>
      <p:sp>
        <p:nvSpPr>
          <p:cNvPr id="7" name="Shape 5"/>
          <p:cNvSpPr/>
          <p:nvPr/>
        </p:nvSpPr>
        <p:spPr>
          <a:xfrm>
            <a:off x="6172200" y="1737360"/>
            <a:ext cx="5376672" cy="3063240"/>
          </a:xfrm>
          <a:prstGeom prst="roundRect">
            <a:avLst>
              <a:gd name="adj" fmla="val 2388"/>
            </a:avLst>
          </a:prstGeom>
          <a:solidFill>
            <a:srgbClr val="1B2A4A"/>
          </a:solidFill>
          <a:ln w="12700">
            <a:solidFill>
              <a:srgbClr val="1B2A4A"/>
            </a:solidFill>
            <a:prstDash val="solid"/>
          </a:ln>
        </p:spPr>
      </p:sp>
      <p:sp>
        <p:nvSpPr>
          <p:cNvPr id="8" name="Text 6"/>
          <p:cNvSpPr txBox="1"/>
          <p:nvPr/>
        </p:nvSpPr>
        <p:spPr>
          <a:xfrm>
            <a:off x="6464808" y="1956816"/>
            <a:ext cx="4754880" cy="310896"/>
          </a:xfrm>
          <a:prstGeom prst="rect">
            <a:avLst/>
          </a:prstGeom>
          <a:noFill/>
          <a:ln/>
        </p:spPr>
        <p:txBody>
          <a:bodyPr wrap="square" lIns="0" tIns="0" rIns="0" bIns="0" rtlCol="0" anchor="t"/>
          <a:lstStyle/>
          <a:p>
            <a:pPr indent="0" marL="0">
              <a:buNone/>
            </a:pPr>
            <a:r>
              <a:rPr lang="en-US" sz="1650" b="1" dirty="0">
                <a:solidFill>
                  <a:srgbClr val="C8A54B"/>
                </a:solidFill>
                <a:latin typeface="Cambria" pitchFamily="34" charset="0"/>
                <a:ea typeface="Cambria" pitchFamily="34" charset="-122"/>
                <a:cs typeface="Cambria" pitchFamily="34" charset="-120"/>
              </a:rPr>
              <a:t>What a full review commonly asks for</a:t>
            </a:r>
            <a:endParaRPr lang="en-US" sz="1650" dirty="0"/>
          </a:p>
        </p:txBody>
      </p:sp>
      <p:sp>
        <p:nvSpPr>
          <p:cNvPr id="9" name="Text 7"/>
          <p:cNvSpPr txBox="1"/>
          <p:nvPr/>
        </p:nvSpPr>
        <p:spPr>
          <a:xfrm>
            <a:off x="6464808" y="2377440"/>
            <a:ext cx="4791456" cy="2331720"/>
          </a:xfrm>
          <a:prstGeom prst="rect">
            <a:avLst/>
          </a:prstGeom>
          <a:noFill/>
          <a:ln/>
        </p:spPr>
        <p:txBody>
          <a:bodyPr wrap="square" lIns="0" tIns="0" rIns="0" bIns="0" rtlCol="0" anchor="t"/>
          <a:lstStyle/>
          <a:p>
            <a:pPr marL="177800" indent="-177800">
              <a:spcAft>
                <a:spcPts val="600"/>
              </a:spcAft>
              <a:buSzPct val="100000"/>
              <a:buChar char="•"/>
            </a:pPr>
            <a:r>
              <a:rPr lang="en-US" sz="1250" dirty="0">
                <a:solidFill>
                  <a:srgbClr val="FFFFFF"/>
                </a:solidFill>
                <a:latin typeface="Calibri" pitchFamily="34" charset="0"/>
                <a:ea typeface="Calibri" pitchFamily="34" charset="-122"/>
                <a:cs typeface="Calibri" pitchFamily="34" charset="-120"/>
              </a:rPr>
              <a:t>The operating budget and reserve allocation</a:t>
            </a:r>
            <a:endParaRPr lang="en-US" sz="1250" dirty="0"/>
          </a:p>
          <a:p>
            <a:pPr marL="177800" indent="-177800">
              <a:spcAft>
                <a:spcPts val="600"/>
              </a:spcAft>
              <a:buSzPct val="100000"/>
              <a:buChar char="•"/>
            </a:pPr>
            <a:r>
              <a:rPr lang="en-US" sz="1250" dirty="0">
                <a:solidFill>
                  <a:srgbClr val="FFFFFF"/>
                </a:solidFill>
                <a:latin typeface="Calibri" pitchFamily="34" charset="0"/>
                <a:ea typeface="Calibri" pitchFamily="34" charset="-122"/>
                <a:cs typeface="Calibri" pitchFamily="34" charset="-120"/>
              </a:rPr>
              <a:t>The reserve study, if it is being relied on</a:t>
            </a:r>
            <a:endParaRPr lang="en-US" sz="1250" dirty="0"/>
          </a:p>
          <a:p>
            <a:pPr marL="177800" indent="-177800">
              <a:spcAft>
                <a:spcPts val="600"/>
              </a:spcAft>
              <a:buSzPct val="100000"/>
              <a:buChar char="•"/>
            </a:pPr>
            <a:r>
              <a:rPr lang="en-US" sz="1250" dirty="0">
                <a:solidFill>
                  <a:srgbClr val="FFFFFF"/>
                </a:solidFill>
                <a:latin typeface="Calibri" pitchFamily="34" charset="0"/>
                <a:ea typeface="Calibri" pitchFamily="34" charset="-122"/>
                <a:cs typeface="Calibri" pitchFamily="34" charset="-120"/>
              </a:rPr>
              <a:t>Master and unit insurance evidence</a:t>
            </a:r>
            <a:endParaRPr lang="en-US" sz="1250" dirty="0"/>
          </a:p>
          <a:p>
            <a:pPr marL="177800" indent="-177800">
              <a:spcAft>
                <a:spcPts val="600"/>
              </a:spcAft>
              <a:buSzPct val="100000"/>
              <a:buChar char="•"/>
            </a:pPr>
            <a:r>
              <a:rPr lang="en-US" sz="1250" dirty="0">
                <a:solidFill>
                  <a:srgbClr val="FFFFFF"/>
                </a:solidFill>
                <a:latin typeface="Calibri" pitchFamily="34" charset="0"/>
                <a:ea typeface="Calibri" pitchFamily="34" charset="-122"/>
                <a:cs typeface="Calibri" pitchFamily="34" charset="-120"/>
              </a:rPr>
              <a:t>Any structural or mechanical inspection from the past three years, which the lender must review</a:t>
            </a:r>
            <a:endParaRPr lang="en-US" sz="1250" dirty="0"/>
          </a:p>
          <a:p>
            <a:pPr marL="177800" indent="-177800">
              <a:spcAft>
                <a:spcPts val="600"/>
              </a:spcAft>
              <a:buSzPct val="100000"/>
              <a:buChar char="•"/>
            </a:pPr>
            <a:r>
              <a:rPr lang="en-US" sz="1250" dirty="0">
                <a:solidFill>
                  <a:srgbClr val="FFFFFF"/>
                </a:solidFill>
                <a:latin typeface="Calibri" pitchFamily="34" charset="0"/>
                <a:ea typeface="Calibri" pitchFamily="34" charset="-122"/>
                <a:cs typeface="Calibri" pitchFamily="34" charset="-120"/>
              </a:rPr>
              <a:t>A completed questionnaire, plus minutes and financials as supporting detail</a:t>
            </a:r>
            <a:endParaRPr lang="en-US" sz="1250" dirty="0"/>
          </a:p>
        </p:txBody>
      </p:sp>
      <p:sp>
        <p:nvSpPr>
          <p:cNvPr id="10" name="Shape 8"/>
          <p:cNvSpPr/>
          <p:nvPr/>
        </p:nvSpPr>
        <p:spPr>
          <a:xfrm>
            <a:off x="640080" y="4983480"/>
            <a:ext cx="10908792" cy="1261872"/>
          </a:xfrm>
          <a:prstGeom prst="roundRect">
            <a:avLst>
              <a:gd name="adj" fmla="val 5797"/>
            </a:avLst>
          </a:prstGeom>
          <a:solidFill>
            <a:srgbClr val="EFE3C4"/>
          </a:solidFill>
          <a:ln w="12700">
            <a:solidFill>
              <a:srgbClr val="EFE3C4"/>
            </a:solidFill>
            <a:prstDash val="solid"/>
          </a:ln>
        </p:spPr>
      </p:sp>
      <p:sp>
        <p:nvSpPr>
          <p:cNvPr id="11" name="Text 9"/>
          <p:cNvSpPr txBox="1"/>
          <p:nvPr/>
        </p:nvSpPr>
        <p:spPr>
          <a:xfrm>
            <a:off x="932688" y="5138928"/>
            <a:ext cx="10332720" cy="310896"/>
          </a:xfrm>
          <a:prstGeom prst="rect">
            <a:avLst/>
          </a:prstGeom>
          <a:noFill/>
          <a:ln/>
        </p:spPr>
        <p:txBody>
          <a:bodyPr wrap="square" lIns="0" tIns="0" rIns="0" bIns="0" rtlCol="0" anchor="t"/>
          <a:lstStyle/>
          <a:p>
            <a:pPr indent="0" marL="0">
              <a:buNone/>
            </a:pPr>
            <a:r>
              <a:rPr lang="en-US" sz="1650" b="1" dirty="0">
                <a:solidFill>
                  <a:srgbClr val="1B2A4A"/>
                </a:solidFill>
                <a:latin typeface="Cambria" pitchFamily="34" charset="0"/>
                <a:ea typeface="Cambria" pitchFamily="34" charset="-122"/>
                <a:cs typeface="Cambria" pitchFamily="34" charset="-120"/>
              </a:rPr>
              <a:t>Still exempt from the full review</a:t>
            </a:r>
            <a:endParaRPr lang="en-US" sz="1650" dirty="0"/>
          </a:p>
        </p:txBody>
      </p:sp>
      <p:sp>
        <p:nvSpPr>
          <p:cNvPr id="12" name="Text 10"/>
          <p:cNvSpPr txBox="1"/>
          <p:nvPr/>
        </p:nvSpPr>
        <p:spPr>
          <a:xfrm>
            <a:off x="932688" y="5468112"/>
            <a:ext cx="10332720" cy="731520"/>
          </a:xfrm>
          <a:prstGeom prst="rect">
            <a:avLst/>
          </a:prstGeom>
          <a:noFill/>
          <a:ln/>
        </p:spPr>
        <p:txBody>
          <a:bodyPr wrap="square" lIns="0" tIns="0" rIns="0" bIns="0" rtlCol="0" anchor="t"/>
          <a:lstStyle/>
          <a:p>
            <a:pPr indent="0" marL="0">
              <a:buNone/>
            </a:pPr>
            <a:r>
              <a:rPr lang="en-US" sz="1200" dirty="0">
                <a:solidFill>
                  <a:srgbClr val="1A1A1A"/>
                </a:solidFill>
                <a:latin typeface="Calibri" pitchFamily="34" charset="0"/>
                <a:ea typeface="Calibri" pitchFamily="34" charset="-122"/>
                <a:cs typeface="Calibri" pitchFamily="34" charset="-120"/>
              </a:rPr>
              <a:t>Projects with ten or fewer units, detached condominiums, and certain refinances of loans an agency already owns can still qualify for a waiver of project review. Five to ten unit projects qualify only if they are not part of a master association or larger development. The waiver was expanded in 2026, which is good news for small communities.</a:t>
            </a:r>
            <a:endParaRPr lang="en-US" sz="1200" dirty="0"/>
          </a:p>
        </p:txBody>
      </p:sp>
      <p:sp>
        <p:nvSpPr>
          <p:cNvPr id="13" name="Text 11"/>
          <p:cNvSpPr txBox="1"/>
          <p:nvPr/>
        </p:nvSpPr>
        <p:spPr>
          <a:xfrm>
            <a:off x="640080" y="6355080"/>
            <a:ext cx="9601200" cy="256032"/>
          </a:xfrm>
          <a:prstGeom prst="rect">
            <a:avLst/>
          </a:prstGeom>
          <a:noFill/>
          <a:ln/>
        </p:spPr>
        <p:txBody>
          <a:bodyPr wrap="square" lIns="0" tIns="0" rIns="0" bIns="0" rtlCol="0" anchor="t"/>
          <a:lstStyle/>
          <a:p>
            <a:pPr indent="0" marL="0">
              <a:buNone/>
            </a:pPr>
            <a:r>
              <a:rPr lang="en-US" sz="900" dirty="0">
                <a:solidFill>
                  <a:srgbClr val="6B7280"/>
                </a:solidFill>
                <a:latin typeface="Calibri" pitchFamily="34" charset="0"/>
                <a:ea typeface="Calibri" pitchFamily="34" charset="-122"/>
                <a:cs typeface="Calibri" pitchFamily="34" charset="-120"/>
              </a:rPr>
              <a:t>Fannie Mae Selling Guide B4-2.1-02, B4-2.1-03, B4-2.2-01  |  Freddie Mac Guide Section 5701</a:t>
            </a:r>
            <a:endParaRPr lang="en-US" sz="900" dirty="0"/>
          </a:p>
        </p:txBody>
      </p:sp>
      <p:pic>
        <p:nvPicPr>
          <p:cNvPr id="14" name="Image 0" descr="./img/logo.png">    </p:cNvPr>
          <p:cNvPicPr>
            <a:picLocks noChangeAspect="1"/>
          </p:cNvPicPr>
          <p:nvPr/>
        </p:nvPicPr>
        <p:blipFill>
          <a:blip r:embed="rId1"/>
          <a:stretch>
            <a:fillRect/>
          </a:stretch>
        </p:blipFill>
        <p:spPr>
          <a:xfrm>
            <a:off x="10442448" y="6291072"/>
            <a:ext cx="1380744" cy="538582"/>
          </a:xfrm>
          <a:prstGeom prst="rect">
            <a:avLst/>
          </a:prstGeom>
        </p:spPr>
      </p:pic>
      <p:sp>
        <p:nvSpPr>
          <p:cNvPr id="15" name="Text 12"/>
          <p:cNvSpPr txBox="1"/>
          <p:nvPr/>
        </p:nvSpPr>
        <p:spPr>
          <a:xfrm>
            <a:off x="640080" y="6528816"/>
            <a:ext cx="9601200" cy="237744"/>
          </a:xfrm>
          <a:prstGeom prst="rect">
            <a:avLst/>
          </a:prstGeom>
          <a:noFill/>
          <a:ln/>
        </p:spPr>
        <p:txBody>
          <a:bodyPr wrap="square" lIns="0" tIns="0" rIns="0" bIns="0" rtlCol="0" anchor="t"/>
          <a:lstStyle/>
          <a:p>
            <a:pPr indent="0" marL="0">
              <a:buNone/>
            </a:pPr>
            <a:r>
              <a:rPr lang="en-US" sz="850" dirty="0">
                <a:solidFill>
                  <a:srgbClr val="9AA3B2"/>
                </a:solidFill>
                <a:latin typeface="Calibri" pitchFamily="34" charset="0"/>
                <a:ea typeface="Calibri" pitchFamily="34" charset="-122"/>
                <a:cs typeface="Calibri" pitchFamily="34" charset="-120"/>
              </a:rPr>
              <a:t>Prepared by Tim Hardin  |  United Modern Mortgage powered by New American Funding  |  NMLS 294131</a:t>
            </a:r>
            <a:endParaRPr lang="en-US" sz="8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p:bgPr>
    </p:bg>
    <p:spTree>
      <p:nvGrpSpPr>
        <p:cNvPr id="1" name=""/>
        <p:cNvGrpSpPr/>
        <p:nvPr/>
      </p:nvGrpSpPr>
      <p:grpSpPr>
        <a:xfrm>
          <a:off x="0" y="0"/>
          <a:ext cx="0" cy="0"/>
          <a:chOff x="0" y="0"/>
          <a:chExt cx="0" cy="0"/>
        </a:xfrm>
      </p:grpSpPr>
      <p:sp>
        <p:nvSpPr>
          <p:cNvPr id="2" name="Text 0"/>
          <p:cNvSpPr txBox="1"/>
          <p:nvPr/>
        </p:nvSpPr>
        <p:spPr>
          <a:xfrm>
            <a:off x="640080" y="384048"/>
            <a:ext cx="10908792" cy="658368"/>
          </a:xfrm>
          <a:prstGeom prst="rect">
            <a:avLst/>
          </a:prstGeom>
          <a:noFill/>
          <a:ln/>
        </p:spPr>
        <p:txBody>
          <a:bodyPr wrap="square" lIns="0" tIns="0" rIns="0" bIns="0" rtlCol="0" anchor="t"/>
          <a:lstStyle/>
          <a:p>
            <a:pPr indent="0" marL="0">
              <a:buNone/>
            </a:pPr>
            <a:r>
              <a:rPr lang="en-US" sz="3400" b="1" dirty="0">
                <a:solidFill>
                  <a:srgbClr val="1B2A4A"/>
                </a:solidFill>
                <a:latin typeface="Cambria" pitchFamily="34" charset="0"/>
                <a:ea typeface="Cambria" pitchFamily="34" charset="-122"/>
                <a:cs typeface="Cambria" pitchFamily="34" charset="-120"/>
              </a:rPr>
              <a:t>Reserves move from 10% to 15%</a:t>
            </a:r>
            <a:endParaRPr lang="en-US" sz="3400" dirty="0"/>
          </a:p>
        </p:txBody>
      </p:sp>
      <p:sp>
        <p:nvSpPr>
          <p:cNvPr id="3" name="Text 1"/>
          <p:cNvSpPr txBox="1"/>
          <p:nvPr/>
        </p:nvSpPr>
        <p:spPr>
          <a:xfrm>
            <a:off x="640080" y="1060704"/>
            <a:ext cx="10908792" cy="384048"/>
          </a:xfrm>
          <a:prstGeom prst="rect">
            <a:avLst/>
          </a:prstGeom>
          <a:noFill/>
          <a:ln/>
        </p:spPr>
        <p:txBody>
          <a:bodyPr wrap="square" lIns="0" tIns="0" rIns="0" bIns="0" rtlCol="0" anchor="t"/>
          <a:lstStyle/>
          <a:p>
            <a:pPr indent="0" marL="0">
              <a:buNone/>
            </a:pPr>
            <a:r>
              <a:rPr lang="en-US" sz="1400" dirty="0">
                <a:solidFill>
                  <a:srgbClr val="6B7280"/>
                </a:solidFill>
                <a:latin typeface="Calibri" pitchFamily="34" charset="0"/>
                <a:ea typeface="Calibri" pitchFamily="34" charset="-122"/>
                <a:cs typeface="Calibri" pitchFamily="34" charset="-120"/>
              </a:rPr>
              <a:t>For loan applications dated on or after January 4, 2027</a:t>
            </a:r>
            <a:endParaRPr lang="en-US" sz="1400" dirty="0"/>
          </a:p>
        </p:txBody>
      </p:sp>
      <p:sp>
        <p:nvSpPr>
          <p:cNvPr id="4" name="Shape 2"/>
          <p:cNvSpPr/>
          <p:nvPr/>
        </p:nvSpPr>
        <p:spPr>
          <a:xfrm>
            <a:off x="640080" y="1737360"/>
            <a:ext cx="3200400" cy="2240280"/>
          </a:xfrm>
          <a:prstGeom prst="roundRect">
            <a:avLst>
              <a:gd name="adj" fmla="val 3265"/>
            </a:avLst>
          </a:prstGeom>
          <a:solidFill>
            <a:srgbClr val="F5F6F8"/>
          </a:solidFill>
          <a:ln w="12700">
            <a:solidFill>
              <a:srgbClr val="F5F6F8"/>
            </a:solidFill>
            <a:prstDash val="solid"/>
          </a:ln>
        </p:spPr>
      </p:sp>
      <p:sp>
        <p:nvSpPr>
          <p:cNvPr id="5" name="Text 3"/>
          <p:cNvSpPr txBox="1"/>
          <p:nvPr/>
        </p:nvSpPr>
        <p:spPr>
          <a:xfrm>
            <a:off x="640080" y="1938528"/>
            <a:ext cx="3200400" cy="868680"/>
          </a:xfrm>
          <a:prstGeom prst="rect">
            <a:avLst/>
          </a:prstGeom>
          <a:noFill/>
          <a:ln/>
        </p:spPr>
        <p:txBody>
          <a:bodyPr wrap="square" lIns="0" tIns="0" rIns="0" bIns="0" rtlCol="0" anchor="t"/>
          <a:lstStyle/>
          <a:p>
            <a:pPr algn="ctr" indent="0" marL="0">
              <a:buNone/>
            </a:pPr>
            <a:r>
              <a:rPr lang="en-US" sz="5800" b="1" dirty="0">
                <a:solidFill>
                  <a:srgbClr val="6B7280"/>
                </a:solidFill>
                <a:latin typeface="Cambria" pitchFamily="34" charset="0"/>
                <a:ea typeface="Cambria" pitchFamily="34" charset="-122"/>
                <a:cs typeface="Cambria" pitchFamily="34" charset="-120"/>
              </a:rPr>
              <a:t>10%</a:t>
            </a:r>
            <a:endParaRPr lang="en-US" sz="5800" dirty="0"/>
          </a:p>
        </p:txBody>
      </p:sp>
      <p:sp>
        <p:nvSpPr>
          <p:cNvPr id="6" name="Text 4"/>
          <p:cNvSpPr txBox="1"/>
          <p:nvPr/>
        </p:nvSpPr>
        <p:spPr>
          <a:xfrm>
            <a:off x="640080" y="2852928"/>
            <a:ext cx="3200400" cy="292608"/>
          </a:xfrm>
          <a:prstGeom prst="rect">
            <a:avLst/>
          </a:prstGeom>
          <a:noFill/>
          <a:ln/>
        </p:spPr>
        <p:txBody>
          <a:bodyPr wrap="square" lIns="0" tIns="0" rIns="0" bIns="0" rtlCol="0" anchor="t"/>
          <a:lstStyle/>
          <a:p>
            <a:pPr algn="ctr" indent="0" marL="0">
              <a:buNone/>
            </a:pPr>
            <a:r>
              <a:rPr lang="en-US" sz="1400" b="1" dirty="0">
                <a:solidFill>
                  <a:srgbClr val="6B7280"/>
                </a:solidFill>
                <a:latin typeface="Calibri" pitchFamily="34" charset="0"/>
                <a:ea typeface="Calibri" pitchFamily="34" charset="-122"/>
                <a:cs typeface="Calibri" pitchFamily="34" charset="-120"/>
              </a:rPr>
              <a:t>Today</a:t>
            </a:r>
            <a:endParaRPr lang="en-US" sz="1400" dirty="0"/>
          </a:p>
        </p:txBody>
      </p:sp>
      <p:sp>
        <p:nvSpPr>
          <p:cNvPr id="7" name="Text 5"/>
          <p:cNvSpPr txBox="1"/>
          <p:nvPr/>
        </p:nvSpPr>
        <p:spPr>
          <a:xfrm>
            <a:off x="914400" y="3163824"/>
            <a:ext cx="2651760" cy="548640"/>
          </a:xfrm>
          <a:prstGeom prst="rect">
            <a:avLst/>
          </a:prstGeom>
          <a:noFill/>
          <a:ln/>
        </p:spPr>
        <p:txBody>
          <a:bodyPr wrap="square" lIns="0" tIns="0" rIns="0" bIns="0" rtlCol="0" anchor="t"/>
          <a:lstStyle/>
          <a:p>
            <a:pPr algn="ctr" indent="0" marL="0">
              <a:buNone/>
            </a:pPr>
            <a:r>
              <a:rPr lang="en-US" sz="1100" dirty="0">
                <a:solidFill>
                  <a:srgbClr val="6B7280"/>
                </a:solidFill>
                <a:latin typeface="Calibri" pitchFamily="34" charset="0"/>
                <a:ea typeface="Calibri" pitchFamily="34" charset="-122"/>
                <a:cs typeface="Calibri" pitchFamily="34" charset="-120"/>
              </a:rPr>
              <a:t>of annual budgeted assessment income</a:t>
            </a:r>
            <a:endParaRPr lang="en-US" sz="1100" dirty="0"/>
          </a:p>
        </p:txBody>
      </p:sp>
      <p:sp>
        <p:nvSpPr>
          <p:cNvPr id="8" name="Shape 6"/>
          <p:cNvSpPr/>
          <p:nvPr/>
        </p:nvSpPr>
        <p:spPr>
          <a:xfrm>
            <a:off x="4041648" y="2615184"/>
            <a:ext cx="658368" cy="411480"/>
          </a:xfrm>
          <a:prstGeom prst="rightArrow">
            <a:avLst/>
          </a:prstGeom>
          <a:solidFill>
            <a:srgbClr val="C8A54B"/>
          </a:solidFill>
          <a:ln w="12700">
            <a:solidFill>
              <a:srgbClr val="C8A54B"/>
            </a:solidFill>
            <a:prstDash val="solid"/>
          </a:ln>
        </p:spPr>
      </p:sp>
      <p:sp>
        <p:nvSpPr>
          <p:cNvPr id="9" name="Shape 7"/>
          <p:cNvSpPr/>
          <p:nvPr/>
        </p:nvSpPr>
        <p:spPr>
          <a:xfrm>
            <a:off x="4828032" y="1737360"/>
            <a:ext cx="3200400" cy="2240280"/>
          </a:xfrm>
          <a:prstGeom prst="roundRect">
            <a:avLst>
              <a:gd name="adj" fmla="val 3265"/>
            </a:avLst>
          </a:prstGeom>
          <a:solidFill>
            <a:srgbClr val="1B2A4A"/>
          </a:solidFill>
          <a:ln w="12700">
            <a:solidFill>
              <a:srgbClr val="1B2A4A"/>
            </a:solidFill>
            <a:prstDash val="solid"/>
          </a:ln>
        </p:spPr>
      </p:sp>
      <p:sp>
        <p:nvSpPr>
          <p:cNvPr id="10" name="Text 8"/>
          <p:cNvSpPr txBox="1"/>
          <p:nvPr/>
        </p:nvSpPr>
        <p:spPr>
          <a:xfrm>
            <a:off x="4828032" y="1938528"/>
            <a:ext cx="3200400" cy="868680"/>
          </a:xfrm>
          <a:prstGeom prst="rect">
            <a:avLst/>
          </a:prstGeom>
          <a:noFill/>
          <a:ln/>
        </p:spPr>
        <p:txBody>
          <a:bodyPr wrap="square" lIns="0" tIns="0" rIns="0" bIns="0" rtlCol="0" anchor="t"/>
          <a:lstStyle/>
          <a:p>
            <a:pPr algn="ctr" indent="0" marL="0">
              <a:buNone/>
            </a:pPr>
            <a:r>
              <a:rPr lang="en-US" sz="5800" b="1" dirty="0">
                <a:solidFill>
                  <a:srgbClr val="C8A54B"/>
                </a:solidFill>
                <a:latin typeface="Cambria" pitchFamily="34" charset="0"/>
                <a:ea typeface="Cambria" pitchFamily="34" charset="-122"/>
                <a:cs typeface="Cambria" pitchFamily="34" charset="-120"/>
              </a:rPr>
              <a:t>15%</a:t>
            </a:r>
            <a:endParaRPr lang="en-US" sz="5800" dirty="0"/>
          </a:p>
        </p:txBody>
      </p:sp>
      <p:sp>
        <p:nvSpPr>
          <p:cNvPr id="11" name="Text 9"/>
          <p:cNvSpPr txBox="1"/>
          <p:nvPr/>
        </p:nvSpPr>
        <p:spPr>
          <a:xfrm>
            <a:off x="4828032" y="2852928"/>
            <a:ext cx="3200400" cy="292608"/>
          </a:xfrm>
          <a:prstGeom prst="rect">
            <a:avLst/>
          </a:prstGeom>
          <a:noFill/>
          <a:ln/>
        </p:spPr>
        <p:txBody>
          <a:bodyPr wrap="square" lIns="0" tIns="0" rIns="0" bIns="0" rtlCol="0" anchor="t"/>
          <a:lstStyle/>
          <a:p>
            <a:pPr algn="ctr" indent="0" marL="0">
              <a:buNone/>
            </a:pPr>
            <a:r>
              <a:rPr lang="en-US" sz="1400" b="1" dirty="0">
                <a:solidFill>
                  <a:srgbClr val="FFFFFF"/>
                </a:solidFill>
                <a:latin typeface="Calibri" pitchFamily="34" charset="0"/>
                <a:ea typeface="Calibri" pitchFamily="34" charset="-122"/>
                <a:cs typeface="Calibri" pitchFamily="34" charset="-120"/>
              </a:rPr>
              <a:t>January 4, 2027</a:t>
            </a:r>
            <a:endParaRPr lang="en-US" sz="1400" dirty="0"/>
          </a:p>
        </p:txBody>
      </p:sp>
      <p:sp>
        <p:nvSpPr>
          <p:cNvPr id="12" name="Text 10"/>
          <p:cNvSpPr txBox="1"/>
          <p:nvPr/>
        </p:nvSpPr>
        <p:spPr>
          <a:xfrm>
            <a:off x="5102352" y="3163824"/>
            <a:ext cx="2651760" cy="548640"/>
          </a:xfrm>
          <a:prstGeom prst="rect">
            <a:avLst/>
          </a:prstGeom>
          <a:noFill/>
          <a:ln/>
        </p:spPr>
        <p:txBody>
          <a:bodyPr wrap="square" lIns="0" tIns="0" rIns="0" bIns="0" rtlCol="0" anchor="t"/>
          <a:lstStyle/>
          <a:p>
            <a:pPr algn="ctr" indent="0" marL="0">
              <a:buNone/>
            </a:pPr>
            <a:r>
              <a:rPr lang="en-US" sz="1100" dirty="0">
                <a:solidFill>
                  <a:srgbClr val="EFE3C4"/>
                </a:solidFill>
                <a:latin typeface="Calibri" pitchFamily="34" charset="0"/>
                <a:ea typeface="Calibri" pitchFamily="34" charset="-122"/>
                <a:cs typeface="Calibri" pitchFamily="34" charset="-120"/>
              </a:rPr>
              <a:t>of annual budgeted assessment income</a:t>
            </a:r>
            <a:endParaRPr lang="en-US" sz="1100" dirty="0"/>
          </a:p>
        </p:txBody>
      </p:sp>
      <p:sp>
        <p:nvSpPr>
          <p:cNvPr id="13" name="Shape 11"/>
          <p:cNvSpPr/>
          <p:nvPr/>
        </p:nvSpPr>
        <p:spPr>
          <a:xfrm>
            <a:off x="8348472" y="1737360"/>
            <a:ext cx="3200400" cy="2240280"/>
          </a:xfrm>
          <a:prstGeom prst="roundRect">
            <a:avLst>
              <a:gd name="adj" fmla="val 3265"/>
            </a:avLst>
          </a:prstGeom>
          <a:solidFill>
            <a:srgbClr val="EFE3C4"/>
          </a:solidFill>
          <a:ln w="12700">
            <a:solidFill>
              <a:srgbClr val="EFE3C4"/>
            </a:solidFill>
            <a:prstDash val="solid"/>
          </a:ln>
        </p:spPr>
      </p:sp>
      <p:sp>
        <p:nvSpPr>
          <p:cNvPr id="14" name="Text 12"/>
          <p:cNvSpPr txBox="1"/>
          <p:nvPr/>
        </p:nvSpPr>
        <p:spPr>
          <a:xfrm>
            <a:off x="8641080" y="1938528"/>
            <a:ext cx="2651760" cy="292608"/>
          </a:xfrm>
          <a:prstGeom prst="rect">
            <a:avLst/>
          </a:prstGeom>
          <a:noFill/>
          <a:ln/>
        </p:spPr>
        <p:txBody>
          <a:bodyPr wrap="square" lIns="0" tIns="0" rIns="0" bIns="0" rtlCol="0" anchor="t"/>
          <a:lstStyle/>
          <a:p>
            <a:pPr indent="0" marL="0">
              <a:buNone/>
            </a:pPr>
            <a:r>
              <a:rPr lang="en-US" sz="1400" b="1" dirty="0">
                <a:solidFill>
                  <a:srgbClr val="1B2A4A"/>
                </a:solidFill>
                <a:latin typeface="Cambria" pitchFamily="34" charset="0"/>
                <a:ea typeface="Cambria" pitchFamily="34" charset="-122"/>
                <a:cs typeface="Cambria" pitchFamily="34" charset="-120"/>
              </a:rPr>
              <a:t>In Fannie Mae's words</a:t>
            </a:r>
            <a:endParaRPr lang="en-US" sz="1400" dirty="0"/>
          </a:p>
        </p:txBody>
      </p:sp>
      <p:sp>
        <p:nvSpPr>
          <p:cNvPr id="15" name="Text 13"/>
          <p:cNvSpPr txBox="1"/>
          <p:nvPr/>
        </p:nvSpPr>
        <p:spPr>
          <a:xfrm>
            <a:off x="8641080" y="2286000"/>
            <a:ext cx="2651760" cy="1554480"/>
          </a:xfrm>
          <a:prstGeom prst="rect">
            <a:avLst/>
          </a:prstGeom>
          <a:noFill/>
          <a:ln/>
        </p:spPr>
        <p:txBody>
          <a:bodyPr wrap="square" lIns="0" tIns="0" rIns="0" bIns="0" rtlCol="0" anchor="t"/>
          <a:lstStyle/>
          <a:p>
            <a:pPr indent="0" marL="0">
              <a:buNone/>
            </a:pPr>
            <a:r>
              <a:rPr lang="en-US" sz="1150" i="1" dirty="0">
                <a:solidFill>
                  <a:srgbClr val="1A1A1A"/>
                </a:solidFill>
                <a:latin typeface="Calibri" pitchFamily="34" charset="0"/>
                <a:ea typeface="Calibri" pitchFamily="34" charset="-122"/>
                <a:cs typeface="Calibri" pitchFamily="34" charset="-120"/>
              </a:rPr>
              <a:t>"Since then, we have seen a correlation between condo projects with underfunded reserves for capital expenditures and those in need of critical repairs."</a:t>
            </a:r>
            <a:endParaRPr lang="en-US" sz="1150" dirty="0"/>
          </a:p>
        </p:txBody>
      </p:sp>
      <p:sp>
        <p:nvSpPr>
          <p:cNvPr id="16" name="Text 14"/>
          <p:cNvSpPr txBox="1"/>
          <p:nvPr/>
        </p:nvSpPr>
        <p:spPr>
          <a:xfrm>
            <a:off x="640080" y="4315968"/>
            <a:ext cx="10908792" cy="310896"/>
          </a:xfrm>
          <a:prstGeom prst="rect">
            <a:avLst/>
          </a:prstGeom>
          <a:noFill/>
          <a:ln/>
        </p:spPr>
        <p:txBody>
          <a:bodyPr wrap="square" lIns="0" tIns="0" rIns="0" bIns="0" rtlCol="0" anchor="t"/>
          <a:lstStyle/>
          <a:p>
            <a:pPr indent="0" marL="0">
              <a:buNone/>
            </a:pPr>
            <a:r>
              <a:rPr lang="en-US" sz="1600" b="1" dirty="0">
                <a:solidFill>
                  <a:srgbClr val="1B2A4A"/>
                </a:solidFill>
                <a:latin typeface="Cambria" pitchFamily="34" charset="0"/>
                <a:ea typeface="Cambria" pitchFamily="34" charset="-122"/>
                <a:cs typeface="Cambria" pitchFamily="34" charset="-120"/>
              </a:rPr>
              <a:t>How the number is calculated</a:t>
            </a:r>
            <a:endParaRPr lang="en-US" sz="1600" dirty="0"/>
          </a:p>
        </p:txBody>
      </p:sp>
      <p:sp>
        <p:nvSpPr>
          <p:cNvPr id="17" name="Text 15"/>
          <p:cNvSpPr txBox="1"/>
          <p:nvPr/>
        </p:nvSpPr>
        <p:spPr>
          <a:xfrm>
            <a:off x="640080" y="4681728"/>
            <a:ext cx="10908792" cy="914400"/>
          </a:xfrm>
          <a:prstGeom prst="rect">
            <a:avLst/>
          </a:prstGeom>
          <a:noFill/>
          <a:ln/>
        </p:spPr>
        <p:txBody>
          <a:bodyPr wrap="square" lIns="0" tIns="0" rIns="0" bIns="0" rtlCol="0" anchor="t"/>
          <a:lstStyle/>
          <a:p>
            <a:pPr indent="0" marL="0">
              <a:buNone/>
            </a:pPr>
            <a:r>
              <a:rPr lang="en-US" sz="1350" dirty="0">
                <a:solidFill>
                  <a:srgbClr val="1A1A1A"/>
                </a:solidFill>
                <a:latin typeface="Calibri" pitchFamily="34" charset="0"/>
                <a:ea typeface="Calibri" pitchFamily="34" charset="-122"/>
                <a:cs typeface="Calibri" pitchFamily="34" charset="-120"/>
              </a:rPr>
              <a:t>Annual budgeted replacement reserve allocation divided by annual budgeted assessment income. The denominator leaves out special assessment income, income already allocated to reserves, utility income normally paid by individual owners, and incidental income the project does not rely on for operations.</a:t>
            </a:r>
            <a:endParaRPr lang="en-US" sz="1350" dirty="0"/>
          </a:p>
        </p:txBody>
      </p:sp>
      <p:sp>
        <p:nvSpPr>
          <p:cNvPr id="18" name="Text 16"/>
          <p:cNvSpPr txBox="1"/>
          <p:nvPr/>
        </p:nvSpPr>
        <p:spPr>
          <a:xfrm>
            <a:off x="640080" y="6355080"/>
            <a:ext cx="9601200" cy="256032"/>
          </a:xfrm>
          <a:prstGeom prst="rect">
            <a:avLst/>
          </a:prstGeom>
          <a:noFill/>
          <a:ln/>
        </p:spPr>
        <p:txBody>
          <a:bodyPr wrap="square" lIns="0" tIns="0" rIns="0" bIns="0" rtlCol="0" anchor="t"/>
          <a:lstStyle/>
          <a:p>
            <a:pPr indent="0" marL="0">
              <a:buNone/>
            </a:pPr>
            <a:r>
              <a:rPr lang="en-US" sz="900" dirty="0">
                <a:solidFill>
                  <a:srgbClr val="6B7280"/>
                </a:solidFill>
                <a:latin typeface="Calibri" pitchFamily="34" charset="0"/>
                <a:ea typeface="Calibri" pitchFamily="34" charset="-122"/>
                <a:cs typeface="Calibri" pitchFamily="34" charset="-120"/>
              </a:rPr>
              <a:t>Fannie Mae LL-2026-03 and Selling Guide B4-2.2-01  |  Freddie Mac Bulletin 2026-C</a:t>
            </a:r>
            <a:endParaRPr lang="en-US" sz="900" dirty="0"/>
          </a:p>
        </p:txBody>
      </p:sp>
      <p:pic>
        <p:nvPicPr>
          <p:cNvPr id="19" name="Image 0" descr="./img/logo.png">    </p:cNvPr>
          <p:cNvPicPr>
            <a:picLocks noChangeAspect="1"/>
          </p:cNvPicPr>
          <p:nvPr/>
        </p:nvPicPr>
        <p:blipFill>
          <a:blip r:embed="rId1"/>
          <a:stretch>
            <a:fillRect/>
          </a:stretch>
        </p:blipFill>
        <p:spPr>
          <a:xfrm>
            <a:off x="10442448" y="6291072"/>
            <a:ext cx="1380744" cy="538582"/>
          </a:xfrm>
          <a:prstGeom prst="rect">
            <a:avLst/>
          </a:prstGeom>
        </p:spPr>
      </p:pic>
      <p:sp>
        <p:nvSpPr>
          <p:cNvPr id="20" name="Text 17"/>
          <p:cNvSpPr txBox="1"/>
          <p:nvPr/>
        </p:nvSpPr>
        <p:spPr>
          <a:xfrm>
            <a:off x="640080" y="6528816"/>
            <a:ext cx="9601200" cy="237744"/>
          </a:xfrm>
          <a:prstGeom prst="rect">
            <a:avLst/>
          </a:prstGeom>
          <a:noFill/>
          <a:ln/>
        </p:spPr>
        <p:txBody>
          <a:bodyPr wrap="square" lIns="0" tIns="0" rIns="0" bIns="0" rtlCol="0" anchor="t"/>
          <a:lstStyle/>
          <a:p>
            <a:pPr indent="0" marL="0">
              <a:buNone/>
            </a:pPr>
            <a:r>
              <a:rPr lang="en-US" sz="850" dirty="0">
                <a:solidFill>
                  <a:srgbClr val="9AA3B2"/>
                </a:solidFill>
                <a:latin typeface="Calibri" pitchFamily="34" charset="0"/>
                <a:ea typeface="Calibri" pitchFamily="34" charset="-122"/>
                <a:cs typeface="Calibri" pitchFamily="34" charset="-120"/>
              </a:rPr>
              <a:t>Prepared by Tim Hardin  |  United Modern Mortgage powered by New American Funding  |  NMLS 294131</a:t>
            </a:r>
            <a:endParaRPr lang="en-US" sz="8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1B2A4A"/>
        </a:solidFill>
      </p:bgPr>
    </p:bg>
    <p:spTree>
      <p:nvGrpSpPr>
        <p:cNvPr id="1" name=""/>
        <p:cNvGrpSpPr/>
        <p:nvPr/>
      </p:nvGrpSpPr>
      <p:grpSpPr>
        <a:xfrm>
          <a:off x="0" y="0"/>
          <a:ext cx="0" cy="0"/>
          <a:chOff x="0" y="0"/>
          <a:chExt cx="0" cy="0"/>
        </a:xfrm>
      </p:grpSpPr>
      <p:sp>
        <p:nvSpPr>
          <p:cNvPr id="2" name="Text 0"/>
          <p:cNvSpPr txBox="1"/>
          <p:nvPr/>
        </p:nvSpPr>
        <p:spPr>
          <a:xfrm>
            <a:off x="640080" y="384048"/>
            <a:ext cx="10908792" cy="658368"/>
          </a:xfrm>
          <a:prstGeom prst="rect">
            <a:avLst/>
          </a:prstGeom>
          <a:noFill/>
          <a:ln/>
        </p:spPr>
        <p:txBody>
          <a:bodyPr wrap="square" lIns="0" tIns="0" rIns="0" bIns="0" rtlCol="0" anchor="t"/>
          <a:lstStyle/>
          <a:p>
            <a:pPr indent="0" marL="0">
              <a:buNone/>
            </a:pPr>
            <a:r>
              <a:rPr lang="en-US" sz="3400" b="1" dirty="0">
                <a:solidFill>
                  <a:srgbClr val="FFFFFF"/>
                </a:solidFill>
                <a:latin typeface="Cambria" pitchFamily="34" charset="0"/>
                <a:ea typeface="Cambria" pitchFamily="34" charset="-122"/>
                <a:cs typeface="Cambria" pitchFamily="34" charset="-120"/>
              </a:rPr>
              <a:t>The reserve study rule, and when it applies</a:t>
            </a:r>
            <a:endParaRPr lang="en-US" sz="3400" dirty="0"/>
          </a:p>
        </p:txBody>
      </p:sp>
      <p:sp>
        <p:nvSpPr>
          <p:cNvPr id="3" name="Text 1"/>
          <p:cNvSpPr txBox="1"/>
          <p:nvPr/>
        </p:nvSpPr>
        <p:spPr>
          <a:xfrm>
            <a:off x="640080" y="1060704"/>
            <a:ext cx="10908792" cy="384048"/>
          </a:xfrm>
          <a:prstGeom prst="rect">
            <a:avLst/>
          </a:prstGeom>
          <a:noFill/>
          <a:ln/>
        </p:spPr>
        <p:txBody>
          <a:bodyPr wrap="square" lIns="0" tIns="0" rIns="0" bIns="0" rtlCol="0" anchor="t"/>
          <a:lstStyle/>
          <a:p>
            <a:pPr indent="0" marL="0">
              <a:buNone/>
            </a:pPr>
            <a:r>
              <a:rPr lang="en-US" sz="1400" dirty="0">
                <a:solidFill>
                  <a:srgbClr val="EFE3C4"/>
                </a:solidFill>
                <a:latin typeface="Calibri" pitchFamily="34" charset="0"/>
                <a:ea typeface="Calibri" pitchFamily="34" charset="-122"/>
                <a:cs typeface="Calibri" pitchFamily="34" charset="-120"/>
              </a:rPr>
              <a:t>In effect since August 3, 2026. It only matters if the budget does not hit the percentage.</a:t>
            </a:r>
            <a:endParaRPr lang="en-US" sz="1400" dirty="0"/>
          </a:p>
        </p:txBody>
      </p:sp>
      <p:sp>
        <p:nvSpPr>
          <p:cNvPr id="4" name="Shape 2"/>
          <p:cNvSpPr/>
          <p:nvPr/>
        </p:nvSpPr>
        <p:spPr>
          <a:xfrm>
            <a:off x="640080" y="1737360"/>
            <a:ext cx="5376672" cy="3200400"/>
          </a:xfrm>
          <a:prstGeom prst="roundRect">
            <a:avLst>
              <a:gd name="adj" fmla="val 2286"/>
            </a:avLst>
          </a:prstGeom>
          <a:solidFill>
            <a:srgbClr val="2E4370"/>
          </a:solidFill>
          <a:ln w="12700">
            <a:solidFill>
              <a:srgbClr val="2E4370"/>
            </a:solidFill>
            <a:prstDash val="solid"/>
          </a:ln>
        </p:spPr>
      </p:sp>
      <p:sp>
        <p:nvSpPr>
          <p:cNvPr id="5" name="Text 3"/>
          <p:cNvSpPr txBox="1"/>
          <p:nvPr/>
        </p:nvSpPr>
        <p:spPr>
          <a:xfrm>
            <a:off x="932688" y="1956816"/>
            <a:ext cx="4754880" cy="310896"/>
          </a:xfrm>
          <a:prstGeom prst="rect">
            <a:avLst/>
          </a:prstGeom>
          <a:noFill/>
          <a:ln/>
        </p:spPr>
        <p:txBody>
          <a:bodyPr wrap="square" lIns="0" tIns="0" rIns="0" bIns="0" rtlCol="0" anchor="t"/>
          <a:lstStyle/>
          <a:p>
            <a:pPr indent="0" marL="0">
              <a:buNone/>
            </a:pPr>
            <a:r>
              <a:rPr lang="en-US" sz="1650" b="1" dirty="0">
                <a:solidFill>
                  <a:srgbClr val="EFE3C4"/>
                </a:solidFill>
                <a:latin typeface="Cambria" pitchFamily="34" charset="0"/>
                <a:ea typeface="Cambria" pitchFamily="34" charset="-122"/>
                <a:cs typeface="Cambria" pitchFamily="34" charset="-120"/>
              </a:rPr>
              <a:t>How the reserve study is used</a:t>
            </a:r>
            <a:endParaRPr lang="en-US" sz="1650" dirty="0"/>
          </a:p>
        </p:txBody>
      </p:sp>
      <p:sp>
        <p:nvSpPr>
          <p:cNvPr id="6" name="Text 4"/>
          <p:cNvSpPr txBox="1"/>
          <p:nvPr/>
        </p:nvSpPr>
        <p:spPr>
          <a:xfrm>
            <a:off x="932688" y="2359152"/>
            <a:ext cx="4791456" cy="2468880"/>
          </a:xfrm>
          <a:prstGeom prst="rect">
            <a:avLst/>
          </a:prstGeom>
          <a:noFill/>
          <a:ln/>
        </p:spPr>
        <p:txBody>
          <a:bodyPr wrap="square" lIns="0" tIns="0" rIns="0" bIns="0" rtlCol="0" anchor="t"/>
          <a:lstStyle/>
          <a:p>
            <a:pPr indent="0" marL="0">
              <a:buNone/>
            </a:pPr>
            <a:r>
              <a:rPr lang="en-US" sz="1300" dirty="0">
                <a:solidFill>
                  <a:srgbClr val="FFFFFF"/>
                </a:solidFill>
                <a:latin typeface="Calibri" pitchFamily="34" charset="0"/>
                <a:ea typeface="Calibri" pitchFamily="34" charset="-122"/>
                <a:cs typeface="Calibri" pitchFamily="34" charset="-120"/>
              </a:rPr>
              <a:t>A lender can use a reserve study instead of the percentage test. A board whose budget is under the required percentage can still clear the review by producing a study that shows reserves are adequate.</a:t>
            </a:r>
            <a:endParaRPr lang="en-US" sz="1300" dirty="0"/>
          </a:p>
          <a:p>
            <a:pPr indent="0" marL="0">
              <a:buNone/>
            </a:pPr>
            <a:endParaRPr lang="en-US" sz="1300" dirty="0"/>
          </a:p>
          <a:p>
            <a:pPr indent="0" marL="0">
              <a:buNone/>
            </a:pPr>
            <a:r>
              <a:rPr lang="en-US" sz="1300" dirty="0">
                <a:solidFill>
                  <a:srgbClr val="FFFFFF"/>
                </a:solidFill>
                <a:latin typeface="Calibri" pitchFamily="34" charset="0"/>
                <a:ea typeface="Calibri" pitchFamily="34" charset="-122"/>
                <a:cs typeface="Calibri" pitchFamily="34" charset="-120"/>
              </a:rPr>
              <a:t>If your budget already hits 10% today, or 15% after January 4, the study rules on the right do not come into play for the agency review. They only apply when the study is the alternative.</a:t>
            </a:r>
            <a:endParaRPr lang="en-US" sz="1300" dirty="0"/>
          </a:p>
        </p:txBody>
      </p:sp>
      <p:sp>
        <p:nvSpPr>
          <p:cNvPr id="7" name="Shape 5"/>
          <p:cNvSpPr/>
          <p:nvPr/>
        </p:nvSpPr>
        <p:spPr>
          <a:xfrm>
            <a:off x="6172200" y="1737360"/>
            <a:ext cx="5376672" cy="3200400"/>
          </a:xfrm>
          <a:prstGeom prst="roundRect">
            <a:avLst>
              <a:gd name="adj" fmla="val 2286"/>
            </a:avLst>
          </a:prstGeom>
          <a:solidFill>
            <a:srgbClr val="C8A54B"/>
          </a:solidFill>
          <a:ln w="12700">
            <a:solidFill>
              <a:srgbClr val="C8A54B"/>
            </a:solidFill>
            <a:prstDash val="solid"/>
          </a:ln>
        </p:spPr>
      </p:sp>
      <p:sp>
        <p:nvSpPr>
          <p:cNvPr id="8" name="Text 6"/>
          <p:cNvSpPr txBox="1"/>
          <p:nvPr/>
        </p:nvSpPr>
        <p:spPr>
          <a:xfrm>
            <a:off x="6464808" y="1956816"/>
            <a:ext cx="4754880" cy="310896"/>
          </a:xfrm>
          <a:prstGeom prst="rect">
            <a:avLst/>
          </a:prstGeom>
          <a:noFill/>
          <a:ln/>
        </p:spPr>
        <p:txBody>
          <a:bodyPr wrap="square" lIns="0" tIns="0" rIns="0" bIns="0" rtlCol="0" anchor="t"/>
          <a:lstStyle/>
          <a:p>
            <a:pPr indent="0" marL="0">
              <a:buNone/>
            </a:pPr>
            <a:r>
              <a:rPr lang="en-US" sz="1650" b="1" dirty="0">
                <a:solidFill>
                  <a:srgbClr val="1B2A4A"/>
                </a:solidFill>
                <a:latin typeface="Cambria" pitchFamily="34" charset="0"/>
                <a:ea typeface="Cambria" pitchFamily="34" charset="-122"/>
                <a:cs typeface="Cambria" pitchFamily="34" charset="-120"/>
              </a:rPr>
              <a:t>When the study is the alternative</a:t>
            </a:r>
            <a:endParaRPr lang="en-US" sz="1650" dirty="0"/>
          </a:p>
        </p:txBody>
      </p:sp>
      <p:sp>
        <p:nvSpPr>
          <p:cNvPr id="9" name="Text 7"/>
          <p:cNvSpPr txBox="1"/>
          <p:nvPr/>
        </p:nvSpPr>
        <p:spPr>
          <a:xfrm>
            <a:off x="6464808" y="2359152"/>
            <a:ext cx="4791456" cy="2468880"/>
          </a:xfrm>
          <a:prstGeom prst="rect">
            <a:avLst/>
          </a:prstGeom>
          <a:noFill/>
          <a:ln/>
        </p:spPr>
        <p:txBody>
          <a:bodyPr wrap="square" lIns="0" tIns="0" rIns="0" bIns="0" rtlCol="0" anchor="t"/>
          <a:lstStyle/>
          <a:p>
            <a:pPr marL="177800" indent="-177800">
              <a:spcAft>
                <a:spcPts val="700"/>
              </a:spcAft>
              <a:buSzPct val="100000"/>
              <a:buChar char="•"/>
            </a:pPr>
            <a:r>
              <a:rPr lang="en-US" sz="1200" dirty="0">
                <a:solidFill>
                  <a:srgbClr val="1B2A4A"/>
                </a:solidFill>
                <a:latin typeface="Calibri" pitchFamily="34" charset="0"/>
                <a:ea typeface="Calibri" pitchFamily="34" charset="-122"/>
                <a:cs typeface="Calibri" pitchFamily="34" charset="-120"/>
              </a:rPr>
              <a:t>The budget must fund the highest recommended allocation in the study, not the least expensive scenario on the page.</a:t>
            </a:r>
            <a:endParaRPr lang="en-US" sz="1200" dirty="0"/>
          </a:p>
          <a:p>
            <a:pPr marL="177800" indent="-177800">
              <a:spcAft>
                <a:spcPts val="700"/>
              </a:spcAft>
              <a:buSzPct val="100000"/>
              <a:buChar char="•"/>
            </a:pPr>
            <a:r>
              <a:rPr lang="en-US" sz="1200" dirty="0">
                <a:solidFill>
                  <a:srgbClr val="1B2A4A"/>
                </a:solidFill>
                <a:latin typeface="Calibri" pitchFamily="34" charset="0"/>
                <a:ea typeface="Calibri" pitchFamily="34" charset="-122"/>
                <a:cs typeface="Calibri" pitchFamily="34" charset="-120"/>
              </a:rPr>
              <a:t>Baseline funding is no longer accepted, meaning the method that lets the reserve balance approach zero without going negative.</a:t>
            </a:r>
            <a:endParaRPr lang="en-US" sz="1200" dirty="0"/>
          </a:p>
          <a:p>
            <a:pPr marL="177800" indent="-177800">
              <a:spcAft>
                <a:spcPts val="700"/>
              </a:spcAft>
              <a:buSzPct val="100000"/>
              <a:buChar char="•"/>
            </a:pPr>
            <a:r>
              <a:rPr lang="en-US" sz="1200" dirty="0">
                <a:solidFill>
                  <a:srgbClr val="1B2A4A"/>
                </a:solidFill>
                <a:latin typeface="Calibri" pitchFamily="34" charset="0"/>
                <a:ea typeface="Calibri" pitchFamily="34" charset="-122"/>
                <a:cs typeface="Calibri" pitchFamily="34" charset="-120"/>
              </a:rPr>
              <a:t>If the study shows more than one funding scenario, the lender must see the highest recommended contribution in the budget. In practice that is usually the full funding scenario.</a:t>
            </a:r>
            <a:endParaRPr lang="en-US" sz="1200" dirty="0"/>
          </a:p>
          <a:p>
            <a:pPr marL="177800" indent="-177800">
              <a:spcAft>
                <a:spcPts val="700"/>
              </a:spcAft>
              <a:buSzPct val="100000"/>
              <a:buChar char="•"/>
            </a:pPr>
            <a:r>
              <a:rPr lang="en-US" sz="1200" dirty="0">
                <a:solidFill>
                  <a:srgbClr val="1B2A4A"/>
                </a:solidFill>
                <a:latin typeface="Calibri" pitchFamily="34" charset="0"/>
                <a:ea typeface="Calibri" pitchFamily="34" charset="-122"/>
                <a:cs typeface="Calibri" pitchFamily="34" charset="-120"/>
              </a:rPr>
              <a:t>The study must be completed within three years of the lender's project approval.</a:t>
            </a:r>
            <a:endParaRPr lang="en-US" sz="1200" dirty="0"/>
          </a:p>
        </p:txBody>
      </p:sp>
      <p:sp>
        <p:nvSpPr>
          <p:cNvPr id="10" name="Shape 8"/>
          <p:cNvSpPr/>
          <p:nvPr/>
        </p:nvSpPr>
        <p:spPr>
          <a:xfrm>
            <a:off x="640080" y="5138928"/>
            <a:ext cx="10908792" cy="1051560"/>
          </a:xfrm>
          <a:prstGeom prst="roundRect">
            <a:avLst>
              <a:gd name="adj" fmla="val 6957"/>
            </a:avLst>
          </a:prstGeom>
          <a:solidFill>
            <a:srgbClr val="2E4370"/>
          </a:solidFill>
          <a:ln w="12700">
            <a:solidFill>
              <a:srgbClr val="2E4370"/>
            </a:solidFill>
            <a:prstDash val="solid"/>
          </a:ln>
        </p:spPr>
      </p:sp>
      <p:sp>
        <p:nvSpPr>
          <p:cNvPr id="11" name="Text 9"/>
          <p:cNvSpPr txBox="1"/>
          <p:nvPr/>
        </p:nvSpPr>
        <p:spPr>
          <a:xfrm>
            <a:off x="932688" y="5358384"/>
            <a:ext cx="10332720" cy="640080"/>
          </a:xfrm>
          <a:prstGeom prst="rect">
            <a:avLst/>
          </a:prstGeom>
          <a:noFill/>
          <a:ln/>
        </p:spPr>
        <p:txBody>
          <a:bodyPr wrap="square" lIns="0" tIns="0" rIns="0" bIns="0" rtlCol="0" anchor="t"/>
          <a:lstStyle/>
          <a:p>
            <a:pPr indent="0" marL="0">
              <a:buNone/>
            </a:pPr>
            <a:r>
              <a:rPr lang="en-US" sz="1300" i="1" dirty="0">
                <a:solidFill>
                  <a:srgbClr val="C8A54B"/>
                </a:solidFill>
                <a:latin typeface="Calibri" pitchFamily="34" charset="0"/>
                <a:ea typeface="Calibri" pitchFamily="34" charset="-122"/>
                <a:cs typeface="Calibri" pitchFamily="34" charset="-120"/>
              </a:rPr>
              <a:t>If you rely on the study, ask your reserve analyst to state in writing which scenario is the highest recommended allocation and what annual dollar amount that equals. Studies are not yet written with that phrase in mind.</a:t>
            </a:r>
            <a:endParaRPr lang="en-US" sz="1300" dirty="0"/>
          </a:p>
        </p:txBody>
      </p:sp>
      <p:sp>
        <p:nvSpPr>
          <p:cNvPr id="12" name="Text 10"/>
          <p:cNvSpPr txBox="1"/>
          <p:nvPr/>
        </p:nvSpPr>
        <p:spPr>
          <a:xfrm>
            <a:off x="640080" y="6355080"/>
            <a:ext cx="9601200" cy="256032"/>
          </a:xfrm>
          <a:prstGeom prst="rect">
            <a:avLst/>
          </a:prstGeom>
          <a:noFill/>
          <a:ln/>
        </p:spPr>
        <p:txBody>
          <a:bodyPr wrap="square" lIns="0" tIns="0" rIns="0" bIns="0" rtlCol="0" anchor="t"/>
          <a:lstStyle/>
          <a:p>
            <a:pPr indent="0" marL="0">
              <a:buNone/>
            </a:pPr>
            <a:r>
              <a:rPr lang="en-US" sz="900" dirty="0">
                <a:solidFill>
                  <a:srgbClr val="9FB0CC"/>
                </a:solidFill>
                <a:latin typeface="Calibri" pitchFamily="34" charset="0"/>
                <a:ea typeface="Calibri" pitchFamily="34" charset="-122"/>
                <a:cs typeface="Calibri" pitchFamily="34" charset="-120"/>
              </a:rPr>
              <a:t>Fannie Mae LL-2026-03 and Selling Guide B4-2.2-01  |  Freddie Mac Bulletin 2026-C and Condominium FAQ</a:t>
            </a:r>
            <a:endParaRPr lang="en-US" sz="900" dirty="0"/>
          </a:p>
        </p:txBody>
      </p:sp>
      <p:pic>
        <p:nvPicPr>
          <p:cNvPr id="13" name="Image 0" descr="./img/logo.png">    </p:cNvPr>
          <p:cNvPicPr>
            <a:picLocks noChangeAspect="1"/>
          </p:cNvPicPr>
          <p:nvPr/>
        </p:nvPicPr>
        <p:blipFill>
          <a:blip r:embed="rId1"/>
          <a:stretch>
            <a:fillRect/>
          </a:stretch>
        </p:blipFill>
        <p:spPr>
          <a:xfrm>
            <a:off x="10442448" y="6291072"/>
            <a:ext cx="1380744" cy="538582"/>
          </a:xfrm>
          <a:prstGeom prst="rect">
            <a:avLst/>
          </a:prstGeom>
        </p:spPr>
      </p:pic>
      <p:sp>
        <p:nvSpPr>
          <p:cNvPr id="14" name="Text 11"/>
          <p:cNvSpPr txBox="1"/>
          <p:nvPr/>
        </p:nvSpPr>
        <p:spPr>
          <a:xfrm>
            <a:off x="640080" y="6528816"/>
            <a:ext cx="9601200" cy="237744"/>
          </a:xfrm>
          <a:prstGeom prst="rect">
            <a:avLst/>
          </a:prstGeom>
          <a:noFill/>
          <a:ln/>
        </p:spPr>
        <p:txBody>
          <a:bodyPr wrap="square" lIns="0" tIns="0" rIns="0" bIns="0" rtlCol="0" anchor="t"/>
          <a:lstStyle/>
          <a:p>
            <a:pPr indent="0" marL="0">
              <a:buNone/>
            </a:pPr>
            <a:r>
              <a:rPr lang="en-US" sz="850" dirty="0">
                <a:solidFill>
                  <a:srgbClr val="7C8CA8"/>
                </a:solidFill>
                <a:latin typeface="Calibri" pitchFamily="34" charset="0"/>
                <a:ea typeface="Calibri" pitchFamily="34" charset="-122"/>
                <a:cs typeface="Calibri" pitchFamily="34" charset="-120"/>
              </a:rPr>
              <a:t>Prepared by Tim Hardin  |  United Modern Mortgage powered by New American Funding  |  NMLS 294131</a:t>
            </a:r>
            <a:endParaRPr lang="en-US" sz="8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p:bgPr>
    </p:bg>
    <p:spTree>
      <p:nvGrpSpPr>
        <p:cNvPr id="1" name=""/>
        <p:cNvGrpSpPr/>
        <p:nvPr/>
      </p:nvGrpSpPr>
      <p:grpSpPr>
        <a:xfrm>
          <a:off x="0" y="0"/>
          <a:ext cx="0" cy="0"/>
          <a:chOff x="0" y="0"/>
          <a:chExt cx="0" cy="0"/>
        </a:xfrm>
      </p:grpSpPr>
      <p:sp>
        <p:nvSpPr>
          <p:cNvPr id="2" name="Text 0"/>
          <p:cNvSpPr txBox="1"/>
          <p:nvPr/>
        </p:nvSpPr>
        <p:spPr>
          <a:xfrm>
            <a:off x="640080" y="384048"/>
            <a:ext cx="10908792" cy="658368"/>
          </a:xfrm>
          <a:prstGeom prst="rect">
            <a:avLst/>
          </a:prstGeom>
          <a:noFill/>
          <a:ln/>
        </p:spPr>
        <p:txBody>
          <a:bodyPr wrap="square" lIns="0" tIns="0" rIns="0" bIns="0" rtlCol="0" anchor="t"/>
          <a:lstStyle/>
          <a:p>
            <a:pPr indent="0" marL="0">
              <a:buNone/>
            </a:pPr>
            <a:r>
              <a:rPr lang="en-US" sz="3400" b="1" dirty="0">
                <a:solidFill>
                  <a:srgbClr val="1B2A4A"/>
                </a:solidFill>
                <a:latin typeface="Cambria" pitchFamily="34" charset="0"/>
                <a:ea typeface="Cambria" pitchFamily="34" charset="-122"/>
                <a:cs typeface="Cambria" pitchFamily="34" charset="-120"/>
              </a:rPr>
              <a:t>Insurance deductibles are now a hard ceiling</a:t>
            </a:r>
            <a:endParaRPr lang="en-US" sz="3400" dirty="0"/>
          </a:p>
        </p:txBody>
      </p:sp>
      <p:sp>
        <p:nvSpPr>
          <p:cNvPr id="3" name="Text 1"/>
          <p:cNvSpPr txBox="1"/>
          <p:nvPr/>
        </p:nvSpPr>
        <p:spPr>
          <a:xfrm>
            <a:off x="640080" y="1060704"/>
            <a:ext cx="10908792" cy="384048"/>
          </a:xfrm>
          <a:prstGeom prst="rect">
            <a:avLst/>
          </a:prstGeom>
          <a:noFill/>
          <a:ln/>
        </p:spPr>
        <p:txBody>
          <a:bodyPr wrap="square" lIns="0" tIns="0" rIns="0" bIns="0" rtlCol="0" anchor="t"/>
          <a:lstStyle/>
          <a:p>
            <a:pPr indent="0" marL="0">
              <a:buNone/>
            </a:pPr>
            <a:r>
              <a:rPr lang="en-US" sz="1400" dirty="0">
                <a:solidFill>
                  <a:srgbClr val="6B7280"/>
                </a:solidFill>
                <a:latin typeface="Calibri" pitchFamily="34" charset="0"/>
                <a:ea typeface="Calibri" pitchFamily="34" charset="-122"/>
                <a:cs typeface="Calibri" pitchFamily="34" charset="-120"/>
              </a:rPr>
              <a:t>The $50,000 per unit cap took effect July 1, 2026. The rest was effective immediately in March.</a:t>
            </a:r>
            <a:endParaRPr lang="en-US" sz="1400" dirty="0"/>
          </a:p>
        </p:txBody>
      </p:sp>
      <p:sp>
        <p:nvSpPr>
          <p:cNvPr id="4" name="Shape 2"/>
          <p:cNvSpPr/>
          <p:nvPr/>
        </p:nvSpPr>
        <p:spPr>
          <a:xfrm>
            <a:off x="640080" y="1737360"/>
            <a:ext cx="3502152" cy="2514600"/>
          </a:xfrm>
          <a:prstGeom prst="roundRect">
            <a:avLst>
              <a:gd name="adj" fmla="val 2909"/>
            </a:avLst>
          </a:prstGeom>
          <a:solidFill>
            <a:srgbClr val="1B2A4A"/>
          </a:solidFill>
          <a:ln w="12700">
            <a:solidFill>
              <a:srgbClr val="1B2A4A"/>
            </a:solidFill>
            <a:prstDash val="solid"/>
          </a:ln>
        </p:spPr>
      </p:sp>
      <p:sp>
        <p:nvSpPr>
          <p:cNvPr id="5" name="Text 3"/>
          <p:cNvSpPr txBox="1"/>
          <p:nvPr/>
        </p:nvSpPr>
        <p:spPr>
          <a:xfrm>
            <a:off x="640080" y="1938528"/>
            <a:ext cx="3502152" cy="685800"/>
          </a:xfrm>
          <a:prstGeom prst="rect">
            <a:avLst/>
          </a:prstGeom>
          <a:noFill/>
          <a:ln/>
        </p:spPr>
        <p:txBody>
          <a:bodyPr wrap="square" lIns="0" tIns="0" rIns="0" bIns="0" rtlCol="0" anchor="t"/>
          <a:lstStyle/>
          <a:p>
            <a:pPr algn="ctr" indent="0" marL="0">
              <a:buNone/>
            </a:pPr>
            <a:r>
              <a:rPr lang="en-US" sz="3600" b="1" dirty="0">
                <a:solidFill>
                  <a:srgbClr val="C8A54B"/>
                </a:solidFill>
                <a:latin typeface="Cambria" pitchFamily="34" charset="0"/>
                <a:ea typeface="Cambria" pitchFamily="34" charset="-122"/>
                <a:cs typeface="Cambria" pitchFamily="34" charset="-120"/>
              </a:rPr>
              <a:t>$50,000</a:t>
            </a:r>
            <a:endParaRPr lang="en-US" sz="3600" dirty="0"/>
          </a:p>
        </p:txBody>
      </p:sp>
      <p:sp>
        <p:nvSpPr>
          <p:cNvPr id="6" name="Text 4"/>
          <p:cNvSpPr txBox="1"/>
          <p:nvPr/>
        </p:nvSpPr>
        <p:spPr>
          <a:xfrm>
            <a:off x="896112" y="2688336"/>
            <a:ext cx="2990088" cy="475488"/>
          </a:xfrm>
          <a:prstGeom prst="rect">
            <a:avLst/>
          </a:prstGeom>
          <a:noFill/>
          <a:ln/>
        </p:spPr>
        <p:txBody>
          <a:bodyPr wrap="square" lIns="0" tIns="0" rIns="0" bIns="0" rtlCol="0" anchor="t"/>
          <a:lstStyle/>
          <a:p>
            <a:pPr algn="ctr" indent="0" marL="0">
              <a:buNone/>
            </a:pPr>
            <a:r>
              <a:rPr lang="en-US" sz="1300" b="1" dirty="0">
                <a:solidFill>
                  <a:srgbClr val="FFFFFF"/>
                </a:solidFill>
                <a:latin typeface="Calibri" pitchFamily="34" charset="0"/>
                <a:ea typeface="Calibri" pitchFamily="34" charset="-122"/>
                <a:cs typeface="Calibri" pitchFamily="34" charset="-120"/>
              </a:rPr>
              <a:t>Maximum per unit deductible</a:t>
            </a:r>
            <a:endParaRPr lang="en-US" sz="1300" dirty="0"/>
          </a:p>
        </p:txBody>
      </p:sp>
      <p:sp>
        <p:nvSpPr>
          <p:cNvPr id="7" name="Text 5"/>
          <p:cNvSpPr txBox="1"/>
          <p:nvPr/>
        </p:nvSpPr>
        <p:spPr>
          <a:xfrm>
            <a:off x="896112" y="3200400"/>
            <a:ext cx="2990088" cy="960120"/>
          </a:xfrm>
          <a:prstGeom prst="rect">
            <a:avLst/>
          </a:prstGeom>
          <a:noFill/>
          <a:ln/>
        </p:spPr>
        <p:txBody>
          <a:bodyPr wrap="square" lIns="0" tIns="0" rIns="0" bIns="0" rtlCol="0" anchor="t"/>
          <a:lstStyle/>
          <a:p>
            <a:pPr algn="ctr" indent="0" marL="0">
              <a:buNone/>
            </a:pPr>
            <a:r>
              <a:rPr lang="en-US" sz="1200" dirty="0">
                <a:solidFill>
                  <a:srgbClr val="EFE3C4"/>
                </a:solidFill>
                <a:latin typeface="Calibri" pitchFamily="34" charset="0"/>
                <a:ea typeface="Calibri" pitchFamily="34" charset="-122"/>
                <a:cs typeface="Calibri" pitchFamily="34" charset="-120"/>
              </a:rPr>
              <a:t>On the master policy for required perils. Above this, units are not eligible for Fannie Mae or Freddie Mac financing.</a:t>
            </a:r>
            <a:endParaRPr lang="en-US" sz="1200" dirty="0"/>
          </a:p>
        </p:txBody>
      </p:sp>
      <p:sp>
        <p:nvSpPr>
          <p:cNvPr id="8" name="Shape 6"/>
          <p:cNvSpPr/>
          <p:nvPr/>
        </p:nvSpPr>
        <p:spPr>
          <a:xfrm>
            <a:off x="4370832" y="1737360"/>
            <a:ext cx="3502152" cy="2514600"/>
          </a:xfrm>
          <a:prstGeom prst="roundRect">
            <a:avLst>
              <a:gd name="adj" fmla="val 2909"/>
            </a:avLst>
          </a:prstGeom>
          <a:solidFill>
            <a:srgbClr val="F5F6F8"/>
          </a:solidFill>
          <a:ln w="12700">
            <a:solidFill>
              <a:srgbClr val="F5F6F8"/>
            </a:solidFill>
            <a:prstDash val="solid"/>
          </a:ln>
        </p:spPr>
      </p:sp>
      <p:sp>
        <p:nvSpPr>
          <p:cNvPr id="9" name="Text 7"/>
          <p:cNvSpPr txBox="1"/>
          <p:nvPr/>
        </p:nvSpPr>
        <p:spPr>
          <a:xfrm>
            <a:off x="4370832" y="1938528"/>
            <a:ext cx="3502152" cy="685800"/>
          </a:xfrm>
          <a:prstGeom prst="rect">
            <a:avLst/>
          </a:prstGeom>
          <a:noFill/>
          <a:ln/>
        </p:spPr>
        <p:txBody>
          <a:bodyPr wrap="square" lIns="0" tIns="0" rIns="0" bIns="0" rtlCol="0" anchor="t"/>
          <a:lstStyle/>
          <a:p>
            <a:pPr algn="ctr" indent="0" marL="0">
              <a:buNone/>
            </a:pPr>
            <a:r>
              <a:rPr lang="en-US" sz="4000" b="1" dirty="0">
                <a:solidFill>
                  <a:srgbClr val="1B2A4A"/>
                </a:solidFill>
                <a:latin typeface="Cambria" pitchFamily="34" charset="0"/>
                <a:ea typeface="Cambria" pitchFamily="34" charset="-122"/>
                <a:cs typeface="Cambria" pitchFamily="34" charset="-120"/>
              </a:rPr>
              <a:t>5%</a:t>
            </a:r>
            <a:endParaRPr lang="en-US" sz="4000" dirty="0"/>
          </a:p>
        </p:txBody>
      </p:sp>
      <p:sp>
        <p:nvSpPr>
          <p:cNvPr id="10" name="Text 8"/>
          <p:cNvSpPr txBox="1"/>
          <p:nvPr/>
        </p:nvSpPr>
        <p:spPr>
          <a:xfrm>
            <a:off x="4626864" y="2688336"/>
            <a:ext cx="2990088" cy="475488"/>
          </a:xfrm>
          <a:prstGeom prst="rect">
            <a:avLst/>
          </a:prstGeom>
          <a:noFill/>
          <a:ln/>
        </p:spPr>
        <p:txBody>
          <a:bodyPr wrap="square" lIns="0" tIns="0" rIns="0" bIns="0" rtlCol="0" anchor="t"/>
          <a:lstStyle/>
          <a:p>
            <a:pPr algn="ctr" indent="0" marL="0">
              <a:buNone/>
            </a:pPr>
            <a:r>
              <a:rPr lang="en-US" sz="1300" b="1" dirty="0">
                <a:solidFill>
                  <a:srgbClr val="1B2A4A"/>
                </a:solidFill>
                <a:latin typeface="Calibri" pitchFamily="34" charset="0"/>
                <a:ea typeface="Calibri" pitchFamily="34" charset="-122"/>
                <a:cs typeface="Calibri" pitchFamily="34" charset="-120"/>
              </a:rPr>
              <a:t>Maximum per occurrence deductible</a:t>
            </a:r>
            <a:endParaRPr lang="en-US" sz="1300" dirty="0"/>
          </a:p>
        </p:txBody>
      </p:sp>
      <p:sp>
        <p:nvSpPr>
          <p:cNvPr id="11" name="Text 9"/>
          <p:cNvSpPr txBox="1"/>
          <p:nvPr/>
        </p:nvSpPr>
        <p:spPr>
          <a:xfrm>
            <a:off x="4626864" y="3200400"/>
            <a:ext cx="2990088" cy="960120"/>
          </a:xfrm>
          <a:prstGeom prst="rect">
            <a:avLst/>
          </a:prstGeom>
          <a:noFill/>
          <a:ln/>
        </p:spPr>
        <p:txBody>
          <a:bodyPr wrap="square" lIns="0" tIns="0" rIns="0" bIns="0" rtlCol="0" anchor="t"/>
          <a:lstStyle/>
          <a:p>
            <a:pPr algn="ctr" indent="0" marL="0">
              <a:buNone/>
            </a:pPr>
            <a:r>
              <a:rPr lang="en-US" sz="1200" dirty="0">
                <a:solidFill>
                  <a:srgbClr val="1A1A1A"/>
                </a:solidFill>
                <a:latin typeface="Calibri" pitchFamily="34" charset="0"/>
                <a:ea typeface="Calibri" pitchFamily="34" charset="-122"/>
                <a:cs typeface="Calibri" pitchFamily="34" charset="-120"/>
              </a:rPr>
              <a:t>Measured as a percentage of the master policy building coverage amount.</a:t>
            </a:r>
            <a:endParaRPr lang="en-US" sz="1200" dirty="0"/>
          </a:p>
        </p:txBody>
      </p:sp>
      <p:sp>
        <p:nvSpPr>
          <p:cNvPr id="12" name="Shape 10"/>
          <p:cNvSpPr/>
          <p:nvPr/>
        </p:nvSpPr>
        <p:spPr>
          <a:xfrm>
            <a:off x="8101584" y="1737360"/>
            <a:ext cx="3502152" cy="2514600"/>
          </a:xfrm>
          <a:prstGeom prst="roundRect">
            <a:avLst>
              <a:gd name="adj" fmla="val 2909"/>
            </a:avLst>
          </a:prstGeom>
          <a:solidFill>
            <a:srgbClr val="F5F6F8"/>
          </a:solidFill>
          <a:ln w="12700">
            <a:solidFill>
              <a:srgbClr val="F5F6F8"/>
            </a:solidFill>
            <a:prstDash val="solid"/>
          </a:ln>
        </p:spPr>
      </p:sp>
      <p:sp>
        <p:nvSpPr>
          <p:cNvPr id="13" name="Text 11"/>
          <p:cNvSpPr txBox="1"/>
          <p:nvPr/>
        </p:nvSpPr>
        <p:spPr>
          <a:xfrm>
            <a:off x="8101584" y="1938528"/>
            <a:ext cx="3502152" cy="685800"/>
          </a:xfrm>
          <a:prstGeom prst="rect">
            <a:avLst/>
          </a:prstGeom>
          <a:noFill/>
          <a:ln/>
        </p:spPr>
        <p:txBody>
          <a:bodyPr wrap="square" lIns="0" tIns="0" rIns="0" bIns="0" rtlCol="0" anchor="t"/>
          <a:lstStyle/>
          <a:p>
            <a:pPr algn="ctr" indent="0" marL="0">
              <a:buNone/>
            </a:pPr>
            <a:r>
              <a:rPr lang="en-US" sz="3600" b="1" dirty="0">
                <a:solidFill>
                  <a:srgbClr val="1B2A4A"/>
                </a:solidFill>
                <a:latin typeface="Cambria" pitchFamily="34" charset="0"/>
                <a:ea typeface="Cambria" pitchFamily="34" charset="-122"/>
                <a:cs typeface="Cambria" pitchFamily="34" charset="-120"/>
              </a:rPr>
              <a:t>100%</a:t>
            </a:r>
            <a:endParaRPr lang="en-US" sz="3600" dirty="0"/>
          </a:p>
        </p:txBody>
      </p:sp>
      <p:sp>
        <p:nvSpPr>
          <p:cNvPr id="14" name="Text 12"/>
          <p:cNvSpPr txBox="1"/>
          <p:nvPr/>
        </p:nvSpPr>
        <p:spPr>
          <a:xfrm>
            <a:off x="8357616" y="2688336"/>
            <a:ext cx="2990088" cy="475488"/>
          </a:xfrm>
          <a:prstGeom prst="rect">
            <a:avLst/>
          </a:prstGeom>
          <a:noFill/>
          <a:ln/>
        </p:spPr>
        <p:txBody>
          <a:bodyPr wrap="square" lIns="0" tIns="0" rIns="0" bIns="0" rtlCol="0" anchor="t"/>
          <a:lstStyle/>
          <a:p>
            <a:pPr algn="ctr" indent="0" marL="0">
              <a:buNone/>
            </a:pPr>
            <a:r>
              <a:rPr lang="en-US" sz="1300" b="1" dirty="0">
                <a:solidFill>
                  <a:srgbClr val="1B2A4A"/>
                </a:solidFill>
                <a:latin typeface="Calibri" pitchFamily="34" charset="0"/>
                <a:ea typeface="Calibri" pitchFamily="34" charset="-122"/>
                <a:cs typeface="Calibri" pitchFamily="34" charset="-120"/>
              </a:rPr>
              <a:t>Replacement cost coverage</a:t>
            </a:r>
            <a:endParaRPr lang="en-US" sz="1300" dirty="0"/>
          </a:p>
        </p:txBody>
      </p:sp>
      <p:sp>
        <p:nvSpPr>
          <p:cNvPr id="15" name="Text 13"/>
          <p:cNvSpPr txBox="1"/>
          <p:nvPr/>
        </p:nvSpPr>
        <p:spPr>
          <a:xfrm>
            <a:off x="8357616" y="3200400"/>
            <a:ext cx="2990088" cy="960120"/>
          </a:xfrm>
          <a:prstGeom prst="rect">
            <a:avLst/>
          </a:prstGeom>
          <a:noFill/>
          <a:ln/>
        </p:spPr>
        <p:txBody>
          <a:bodyPr wrap="square" lIns="0" tIns="0" rIns="0" bIns="0" rtlCol="0" anchor="t"/>
          <a:lstStyle/>
          <a:p>
            <a:pPr algn="ctr" indent="0" marL="0">
              <a:buNone/>
            </a:pPr>
            <a:r>
              <a:rPr lang="en-US" sz="1200" dirty="0">
                <a:solidFill>
                  <a:srgbClr val="1A1A1A"/>
                </a:solidFill>
                <a:latin typeface="Calibri" pitchFamily="34" charset="0"/>
                <a:ea typeface="Calibri" pitchFamily="34" charset="-122"/>
                <a:cs typeface="Calibri" pitchFamily="34" charset="-120"/>
              </a:rPr>
              <a:t>Required for the master policy, with one exception. Roofs must be insured but may be on an actual cash value basis.</a:t>
            </a:r>
            <a:endParaRPr lang="en-US" sz="1200" dirty="0"/>
          </a:p>
        </p:txBody>
      </p:sp>
      <p:sp>
        <p:nvSpPr>
          <p:cNvPr id="16" name="Shape 14"/>
          <p:cNvSpPr/>
          <p:nvPr/>
        </p:nvSpPr>
        <p:spPr>
          <a:xfrm>
            <a:off x="640080" y="4526280"/>
            <a:ext cx="10908792" cy="1554480"/>
          </a:xfrm>
          <a:prstGeom prst="roundRect">
            <a:avLst>
              <a:gd name="adj" fmla="val 4706"/>
            </a:avLst>
          </a:prstGeom>
          <a:solidFill>
            <a:srgbClr val="EFE3C4"/>
          </a:solidFill>
          <a:ln w="12700">
            <a:solidFill>
              <a:srgbClr val="EFE3C4"/>
            </a:solidFill>
            <a:prstDash val="solid"/>
          </a:ln>
        </p:spPr>
      </p:sp>
      <p:sp>
        <p:nvSpPr>
          <p:cNvPr id="17" name="Text 15"/>
          <p:cNvSpPr txBox="1"/>
          <p:nvPr/>
        </p:nvSpPr>
        <p:spPr>
          <a:xfrm>
            <a:off x="932688" y="4718304"/>
            <a:ext cx="10332720" cy="310896"/>
          </a:xfrm>
          <a:prstGeom prst="rect">
            <a:avLst/>
          </a:prstGeom>
          <a:noFill/>
          <a:ln/>
        </p:spPr>
        <p:txBody>
          <a:bodyPr wrap="square" lIns="0" tIns="0" rIns="0" bIns="0" rtlCol="0" anchor="t"/>
          <a:lstStyle/>
          <a:p>
            <a:pPr indent="0" marL="0">
              <a:buNone/>
            </a:pPr>
            <a:r>
              <a:rPr lang="en-US" sz="1650" b="1" dirty="0">
                <a:solidFill>
                  <a:srgbClr val="1B2A4A"/>
                </a:solidFill>
                <a:latin typeface="Cambria" pitchFamily="34" charset="0"/>
                <a:ea typeface="Cambria" pitchFamily="34" charset="-122"/>
                <a:cs typeface="Cambria" pitchFamily="34" charset="-120"/>
              </a:rPr>
              <a:t>The consequence boards miss</a:t>
            </a:r>
            <a:endParaRPr lang="en-US" sz="1650" dirty="0"/>
          </a:p>
        </p:txBody>
      </p:sp>
      <p:sp>
        <p:nvSpPr>
          <p:cNvPr id="18" name="Text 16"/>
          <p:cNvSpPr txBox="1"/>
          <p:nvPr/>
        </p:nvSpPr>
        <p:spPr>
          <a:xfrm>
            <a:off x="932688" y="5065776"/>
            <a:ext cx="10332720" cy="960120"/>
          </a:xfrm>
          <a:prstGeom prst="rect">
            <a:avLst/>
          </a:prstGeom>
          <a:noFill/>
          <a:ln/>
        </p:spPr>
        <p:txBody>
          <a:bodyPr wrap="square" lIns="0" tIns="0" rIns="0" bIns="0" rtlCol="0" anchor="t"/>
          <a:lstStyle/>
          <a:p>
            <a:pPr indent="0" marL="0">
              <a:buNone/>
            </a:pPr>
            <a:r>
              <a:rPr lang="en-US" sz="1250" dirty="0">
                <a:solidFill>
                  <a:srgbClr val="1A1A1A"/>
                </a:solidFill>
                <a:latin typeface="Calibri" pitchFamily="34" charset="0"/>
                <a:ea typeface="Calibri" pitchFamily="34" charset="-122"/>
                <a:cs typeface="Calibri" pitchFamily="34" charset="-120"/>
              </a:rPr>
              <a:t>If the master policy carries a per unit deductible, every owner seeking agency financing must carry a unit owner policy for at least the greater of that deductible or the cost to restore anything the master policy does not cover, with its own deductible no higher than the greater of 5% of coverage or $2,500. A board that raises the per unit deductible to lower the association premium pushes that cost onto every owner who needs a loan.</a:t>
            </a:r>
            <a:endParaRPr lang="en-US" sz="1250" dirty="0"/>
          </a:p>
        </p:txBody>
      </p:sp>
      <p:sp>
        <p:nvSpPr>
          <p:cNvPr id="19" name="Text 17"/>
          <p:cNvSpPr txBox="1"/>
          <p:nvPr/>
        </p:nvSpPr>
        <p:spPr>
          <a:xfrm>
            <a:off x="640080" y="6355080"/>
            <a:ext cx="9601200" cy="256032"/>
          </a:xfrm>
          <a:prstGeom prst="rect">
            <a:avLst/>
          </a:prstGeom>
          <a:noFill/>
          <a:ln/>
        </p:spPr>
        <p:txBody>
          <a:bodyPr wrap="square" lIns="0" tIns="0" rIns="0" bIns="0" rtlCol="0" anchor="t"/>
          <a:lstStyle/>
          <a:p>
            <a:pPr indent="0" marL="0">
              <a:buNone/>
            </a:pPr>
            <a:r>
              <a:rPr lang="en-US" sz="900" dirty="0">
                <a:solidFill>
                  <a:srgbClr val="6B7280"/>
                </a:solidFill>
                <a:latin typeface="Calibri" pitchFamily="34" charset="0"/>
                <a:ea typeface="Calibri" pitchFamily="34" charset="-122"/>
                <a:cs typeface="Calibri" pitchFamily="34" charset="-120"/>
              </a:rPr>
              <a:t>Fannie Mae Selling Guide B7-3-03 and B7-3-04  |  Freddie Mac Bulletin 2026-C</a:t>
            </a:r>
            <a:endParaRPr lang="en-US" sz="900" dirty="0"/>
          </a:p>
        </p:txBody>
      </p:sp>
      <p:pic>
        <p:nvPicPr>
          <p:cNvPr id="20" name="Image 0" descr="./img/logo.png">    </p:cNvPr>
          <p:cNvPicPr>
            <a:picLocks noChangeAspect="1"/>
          </p:cNvPicPr>
          <p:nvPr/>
        </p:nvPicPr>
        <p:blipFill>
          <a:blip r:embed="rId1"/>
          <a:stretch>
            <a:fillRect/>
          </a:stretch>
        </p:blipFill>
        <p:spPr>
          <a:xfrm>
            <a:off x="10442448" y="6291072"/>
            <a:ext cx="1380744" cy="538582"/>
          </a:xfrm>
          <a:prstGeom prst="rect">
            <a:avLst/>
          </a:prstGeom>
        </p:spPr>
      </p:pic>
      <p:sp>
        <p:nvSpPr>
          <p:cNvPr id="21" name="Text 18"/>
          <p:cNvSpPr txBox="1"/>
          <p:nvPr/>
        </p:nvSpPr>
        <p:spPr>
          <a:xfrm>
            <a:off x="640080" y="6528816"/>
            <a:ext cx="9601200" cy="237744"/>
          </a:xfrm>
          <a:prstGeom prst="rect">
            <a:avLst/>
          </a:prstGeom>
          <a:noFill/>
          <a:ln/>
        </p:spPr>
        <p:txBody>
          <a:bodyPr wrap="square" lIns="0" tIns="0" rIns="0" bIns="0" rtlCol="0" anchor="t"/>
          <a:lstStyle/>
          <a:p>
            <a:pPr indent="0" marL="0">
              <a:buNone/>
            </a:pPr>
            <a:r>
              <a:rPr lang="en-US" sz="850" dirty="0">
                <a:solidFill>
                  <a:srgbClr val="9AA3B2"/>
                </a:solidFill>
                <a:latin typeface="Calibri" pitchFamily="34" charset="0"/>
                <a:ea typeface="Calibri" pitchFamily="34" charset="-122"/>
                <a:cs typeface="Calibri" pitchFamily="34" charset="-120"/>
              </a:rPr>
              <a:t>Prepared by Tim Hardin  |  United Modern Mortgage powered by New American Funding  |  NMLS 294131</a:t>
            </a:r>
            <a:endParaRPr lang="en-US" sz="8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1B2A4A"/>
        </a:solidFill>
      </p:bgPr>
    </p:bg>
    <p:spTree>
      <p:nvGrpSpPr>
        <p:cNvPr id="1" name=""/>
        <p:cNvGrpSpPr/>
        <p:nvPr/>
      </p:nvGrpSpPr>
      <p:grpSpPr>
        <a:xfrm>
          <a:off x="0" y="0"/>
          <a:ext cx="0" cy="0"/>
          <a:chOff x="0" y="0"/>
          <a:chExt cx="0" cy="0"/>
        </a:xfrm>
      </p:grpSpPr>
      <p:sp>
        <p:nvSpPr>
          <p:cNvPr id="2" name="Text 0"/>
          <p:cNvSpPr txBox="1"/>
          <p:nvPr/>
        </p:nvSpPr>
        <p:spPr>
          <a:xfrm>
            <a:off x="640080" y="384048"/>
            <a:ext cx="10908792" cy="658368"/>
          </a:xfrm>
          <a:prstGeom prst="rect">
            <a:avLst/>
          </a:prstGeom>
          <a:noFill/>
          <a:ln/>
        </p:spPr>
        <p:txBody>
          <a:bodyPr wrap="square" lIns="0" tIns="0" rIns="0" bIns="0" rtlCol="0" anchor="t"/>
          <a:lstStyle/>
          <a:p>
            <a:pPr indent="0" marL="0">
              <a:buNone/>
            </a:pPr>
            <a:r>
              <a:rPr lang="en-US" sz="3400" b="1" dirty="0">
                <a:solidFill>
                  <a:srgbClr val="FFFFFF"/>
                </a:solidFill>
                <a:latin typeface="Cambria" pitchFamily="34" charset="0"/>
                <a:ea typeface="Cambria" pitchFamily="34" charset="-122"/>
                <a:cs typeface="Cambria" pitchFamily="34" charset="-120"/>
              </a:rPr>
              <a:t>The California gap</a:t>
            </a:r>
            <a:endParaRPr lang="en-US" sz="3400" dirty="0"/>
          </a:p>
        </p:txBody>
      </p:sp>
      <p:sp>
        <p:nvSpPr>
          <p:cNvPr id="3" name="Text 1"/>
          <p:cNvSpPr txBox="1"/>
          <p:nvPr/>
        </p:nvSpPr>
        <p:spPr>
          <a:xfrm>
            <a:off x="640080" y="1060704"/>
            <a:ext cx="10908792" cy="384048"/>
          </a:xfrm>
          <a:prstGeom prst="rect">
            <a:avLst/>
          </a:prstGeom>
          <a:noFill/>
          <a:ln/>
        </p:spPr>
        <p:txBody>
          <a:bodyPr wrap="square" lIns="0" tIns="0" rIns="0" bIns="0" rtlCol="0" anchor="t"/>
          <a:lstStyle/>
          <a:p>
            <a:pPr indent="0" marL="0">
              <a:buNone/>
            </a:pPr>
            <a:r>
              <a:rPr lang="en-US" sz="1400" dirty="0">
                <a:solidFill>
                  <a:srgbClr val="EFE3C4"/>
                </a:solidFill>
                <a:latin typeface="Calibri" pitchFamily="34" charset="0"/>
                <a:ea typeface="Calibri" pitchFamily="34" charset="-122"/>
                <a:cs typeface="Calibri" pitchFamily="34" charset="-120"/>
              </a:rPr>
              <a:t>An association can be fully Davis-Stirling compliant and still fail a lender's review</a:t>
            </a:r>
            <a:endParaRPr lang="en-US" sz="1400" dirty="0"/>
          </a:p>
        </p:txBody>
      </p:sp>
      <p:sp>
        <p:nvSpPr>
          <p:cNvPr id="4" name="Shape 2"/>
          <p:cNvSpPr/>
          <p:nvPr/>
        </p:nvSpPr>
        <p:spPr>
          <a:xfrm>
            <a:off x="640080" y="1737360"/>
            <a:ext cx="5376672" cy="3246120"/>
          </a:xfrm>
          <a:prstGeom prst="roundRect">
            <a:avLst>
              <a:gd name="adj" fmla="val 2254"/>
            </a:avLst>
          </a:prstGeom>
          <a:solidFill>
            <a:srgbClr val="2E4370"/>
          </a:solidFill>
          <a:ln w="12700">
            <a:solidFill>
              <a:srgbClr val="2E4370"/>
            </a:solidFill>
            <a:prstDash val="solid"/>
          </a:ln>
        </p:spPr>
      </p:sp>
      <p:sp>
        <p:nvSpPr>
          <p:cNvPr id="5" name="Text 3"/>
          <p:cNvSpPr txBox="1"/>
          <p:nvPr/>
        </p:nvSpPr>
        <p:spPr>
          <a:xfrm>
            <a:off x="932688" y="1956816"/>
            <a:ext cx="4754880" cy="310896"/>
          </a:xfrm>
          <a:prstGeom prst="rect">
            <a:avLst/>
          </a:prstGeom>
          <a:noFill/>
          <a:ln/>
        </p:spPr>
        <p:txBody>
          <a:bodyPr wrap="square" lIns="0" tIns="0" rIns="0" bIns="0" rtlCol="0" anchor="t"/>
          <a:lstStyle/>
          <a:p>
            <a:pPr indent="0" marL="0">
              <a:buNone/>
            </a:pPr>
            <a:r>
              <a:rPr lang="en-US" sz="1650" b="1" dirty="0">
                <a:solidFill>
                  <a:srgbClr val="EFE3C4"/>
                </a:solidFill>
                <a:latin typeface="Cambria" pitchFamily="34" charset="0"/>
                <a:ea typeface="Cambria" pitchFamily="34" charset="-122"/>
                <a:cs typeface="Cambria" pitchFamily="34" charset="-120"/>
              </a:rPr>
              <a:t>What California already requires</a:t>
            </a:r>
            <a:endParaRPr lang="en-US" sz="1650" dirty="0"/>
          </a:p>
        </p:txBody>
      </p:sp>
      <p:sp>
        <p:nvSpPr>
          <p:cNvPr id="6" name="Text 4"/>
          <p:cNvSpPr txBox="1"/>
          <p:nvPr/>
        </p:nvSpPr>
        <p:spPr>
          <a:xfrm>
            <a:off x="932688" y="2359152"/>
            <a:ext cx="4791456" cy="2514600"/>
          </a:xfrm>
          <a:prstGeom prst="rect">
            <a:avLst/>
          </a:prstGeom>
          <a:noFill/>
          <a:ln/>
        </p:spPr>
        <p:txBody>
          <a:bodyPr wrap="square" lIns="0" tIns="0" rIns="0" bIns="0" rtlCol="0" anchor="t"/>
          <a:lstStyle/>
          <a:p>
            <a:pPr marL="177800" indent="-177800">
              <a:spcAft>
                <a:spcPts val="600"/>
              </a:spcAft>
              <a:buSzPct val="100000"/>
              <a:buChar char="•"/>
            </a:pPr>
            <a:r>
              <a:rPr lang="en-US" sz="1150" dirty="0">
                <a:solidFill>
                  <a:srgbClr val="FFFFFF"/>
                </a:solidFill>
                <a:latin typeface="Calibri" pitchFamily="34" charset="0"/>
                <a:ea typeface="Calibri" pitchFamily="34" charset="-122"/>
                <a:cs typeface="Calibri" pitchFamily="34" charset="-120"/>
              </a:rPr>
              <a:t>Visual inspection reserve study at least every three years when major components are worth half or more of the gross budget, Civil Code 5550</a:t>
            </a:r>
            <a:endParaRPr lang="en-US" sz="1150" dirty="0"/>
          </a:p>
          <a:p>
            <a:pPr marL="177800" indent="-177800">
              <a:spcAft>
                <a:spcPts val="600"/>
              </a:spcAft>
              <a:buSzPct val="100000"/>
              <a:buChar char="•"/>
            </a:pPr>
            <a:r>
              <a:rPr lang="en-US" sz="1150" dirty="0">
                <a:solidFill>
                  <a:srgbClr val="FFFFFF"/>
                </a:solidFill>
                <a:latin typeface="Calibri" pitchFamily="34" charset="0"/>
                <a:ea typeface="Calibri" pitchFamily="34" charset="-122"/>
                <a:cs typeface="Calibri" pitchFamily="34" charset="-120"/>
              </a:rPr>
              <a:t>Board review of that study every year</a:t>
            </a:r>
            <a:endParaRPr lang="en-US" sz="1150" dirty="0"/>
          </a:p>
          <a:p>
            <a:pPr marL="177800" indent="-177800">
              <a:spcAft>
                <a:spcPts val="600"/>
              </a:spcAft>
              <a:buSzPct val="100000"/>
              <a:buChar char="•"/>
            </a:pPr>
            <a:r>
              <a:rPr lang="en-US" sz="1150" dirty="0">
                <a:solidFill>
                  <a:srgbClr val="FFFFFF"/>
                </a:solidFill>
                <a:latin typeface="Calibri" pitchFamily="34" charset="0"/>
                <a:ea typeface="Calibri" pitchFamily="34" charset="-122"/>
                <a:cs typeface="Calibri" pitchFamily="34" charset="-120"/>
              </a:rPr>
              <a:t>Percent funded disclosed to members, Civil Code 5565</a:t>
            </a:r>
            <a:endParaRPr lang="en-US" sz="1150" dirty="0"/>
          </a:p>
          <a:p>
            <a:pPr marL="177800" indent="-177800">
              <a:spcAft>
                <a:spcPts val="600"/>
              </a:spcAft>
              <a:buSzPct val="100000"/>
              <a:buChar char="•"/>
            </a:pPr>
            <a:r>
              <a:rPr lang="en-US" sz="1150" dirty="0">
                <a:solidFill>
                  <a:srgbClr val="FFFFFF"/>
                </a:solidFill>
                <a:latin typeface="Calibri" pitchFamily="34" charset="0"/>
                <a:ea typeface="Calibri" pitchFamily="34" charset="-122"/>
                <a:cs typeface="Calibri" pitchFamily="34" charset="-120"/>
              </a:rPr>
              <a:t>Annual budget report 30 to 90 days before fiscal year end, Civil Code 5300</a:t>
            </a:r>
            <a:endParaRPr lang="en-US" sz="1150" dirty="0"/>
          </a:p>
          <a:p>
            <a:pPr marL="177800" indent="-177800">
              <a:spcAft>
                <a:spcPts val="600"/>
              </a:spcAft>
              <a:buSzPct val="100000"/>
              <a:buChar char="•"/>
            </a:pPr>
            <a:r>
              <a:rPr lang="en-US" sz="1150" dirty="0">
                <a:solidFill>
                  <a:srgbClr val="FFFFFF"/>
                </a:solidFill>
                <a:latin typeface="Calibri" pitchFamily="34" charset="0"/>
                <a:ea typeface="Calibri" pitchFamily="34" charset="-122"/>
                <a:cs typeface="Calibri" pitchFamily="34" charset="-120"/>
              </a:rPr>
              <a:t>A Yes or No answer on whether reserves will be sufficient over 30 years, and if No, what added assessments would be needed, Civil Code 5570</a:t>
            </a:r>
            <a:endParaRPr lang="en-US" sz="1150" dirty="0"/>
          </a:p>
        </p:txBody>
      </p:sp>
      <p:sp>
        <p:nvSpPr>
          <p:cNvPr id="7" name="Shape 5"/>
          <p:cNvSpPr/>
          <p:nvPr/>
        </p:nvSpPr>
        <p:spPr>
          <a:xfrm>
            <a:off x="6172200" y="1737360"/>
            <a:ext cx="5376672" cy="3246120"/>
          </a:xfrm>
          <a:prstGeom prst="roundRect">
            <a:avLst>
              <a:gd name="adj" fmla="val 2254"/>
            </a:avLst>
          </a:prstGeom>
          <a:solidFill>
            <a:srgbClr val="C8A54B"/>
          </a:solidFill>
          <a:ln w="12700">
            <a:solidFill>
              <a:srgbClr val="C8A54B"/>
            </a:solidFill>
            <a:prstDash val="solid"/>
          </a:ln>
        </p:spPr>
      </p:sp>
      <p:sp>
        <p:nvSpPr>
          <p:cNvPr id="8" name="Text 6"/>
          <p:cNvSpPr txBox="1"/>
          <p:nvPr/>
        </p:nvSpPr>
        <p:spPr>
          <a:xfrm>
            <a:off x="6464808" y="1956816"/>
            <a:ext cx="4754880" cy="310896"/>
          </a:xfrm>
          <a:prstGeom prst="rect">
            <a:avLst/>
          </a:prstGeom>
          <a:noFill/>
          <a:ln/>
        </p:spPr>
        <p:txBody>
          <a:bodyPr wrap="square" lIns="0" tIns="0" rIns="0" bIns="0" rtlCol="0" anchor="t"/>
          <a:lstStyle/>
          <a:p>
            <a:pPr indent="0" marL="0">
              <a:buNone/>
            </a:pPr>
            <a:r>
              <a:rPr lang="en-US" sz="1650" b="1" dirty="0">
                <a:solidFill>
                  <a:srgbClr val="1B2A4A"/>
                </a:solidFill>
                <a:latin typeface="Cambria" pitchFamily="34" charset="0"/>
                <a:ea typeface="Cambria" pitchFamily="34" charset="-122"/>
                <a:cs typeface="Cambria" pitchFamily="34" charset="-120"/>
              </a:rPr>
              <a:t>What the lender asks on top</a:t>
            </a:r>
            <a:endParaRPr lang="en-US" sz="1650" dirty="0"/>
          </a:p>
        </p:txBody>
      </p:sp>
      <p:sp>
        <p:nvSpPr>
          <p:cNvPr id="9" name="Text 7"/>
          <p:cNvSpPr txBox="1"/>
          <p:nvPr/>
        </p:nvSpPr>
        <p:spPr>
          <a:xfrm>
            <a:off x="6464808" y="2359152"/>
            <a:ext cx="4791456" cy="2514600"/>
          </a:xfrm>
          <a:prstGeom prst="rect">
            <a:avLst/>
          </a:prstGeom>
          <a:noFill/>
          <a:ln/>
        </p:spPr>
        <p:txBody>
          <a:bodyPr wrap="square" lIns="0" tIns="0" rIns="0" bIns="0" rtlCol="0" anchor="t"/>
          <a:lstStyle/>
          <a:p>
            <a:pPr marL="177800" indent="-177800">
              <a:spcAft>
                <a:spcPts val="800"/>
              </a:spcAft>
              <a:buSzPct val="100000"/>
              <a:buChar char="•"/>
            </a:pPr>
            <a:r>
              <a:rPr lang="en-US" sz="1150" dirty="0">
                <a:solidFill>
                  <a:srgbClr val="1B2A4A"/>
                </a:solidFill>
                <a:latin typeface="Calibri" pitchFamily="34" charset="0"/>
                <a:ea typeface="Calibri" pitchFamily="34" charset="-122"/>
                <a:cs typeface="Calibri" pitchFamily="34" charset="-120"/>
              </a:rPr>
              <a:t>Does the budget allocate the required percentage to reserves, 10% today and 15% from January 4, 2027</a:t>
            </a:r>
            <a:endParaRPr lang="en-US" sz="1150" dirty="0"/>
          </a:p>
          <a:p>
            <a:pPr marL="177800" indent="-177800">
              <a:spcAft>
                <a:spcPts val="800"/>
              </a:spcAft>
              <a:buSzPct val="100000"/>
              <a:buChar char="•"/>
            </a:pPr>
            <a:r>
              <a:rPr lang="en-US" sz="1150" dirty="0">
                <a:solidFill>
                  <a:srgbClr val="1B2A4A"/>
                </a:solidFill>
                <a:latin typeface="Calibri" pitchFamily="34" charset="0"/>
                <a:ea typeface="Calibri" pitchFamily="34" charset="-122"/>
                <a:cs typeface="Calibri" pitchFamily="34" charset="-120"/>
              </a:rPr>
              <a:t>If not, and a reserve study is used instead, does the budget fund its highest recommendation without baseline funding</a:t>
            </a:r>
            <a:endParaRPr lang="en-US" sz="1150" dirty="0"/>
          </a:p>
          <a:p>
            <a:pPr marL="177800" indent="-177800">
              <a:spcAft>
                <a:spcPts val="800"/>
              </a:spcAft>
              <a:buSzPct val="100000"/>
              <a:buChar char="•"/>
            </a:pPr>
            <a:r>
              <a:rPr lang="en-US" sz="1150" dirty="0">
                <a:solidFill>
                  <a:srgbClr val="1B2A4A"/>
                </a:solidFill>
                <a:latin typeface="Calibri" pitchFamily="34" charset="0"/>
                <a:ea typeface="Calibri" pitchFamily="34" charset="-122"/>
                <a:cs typeface="Calibri" pitchFamily="34" charset="-120"/>
              </a:rPr>
              <a:t>Is every item an inspection flagged documented as resolved</a:t>
            </a:r>
            <a:endParaRPr lang="en-US" sz="1150" dirty="0"/>
          </a:p>
          <a:p>
            <a:pPr marL="177800" indent="-177800">
              <a:spcAft>
                <a:spcPts val="800"/>
              </a:spcAft>
              <a:buSzPct val="100000"/>
              <a:buChar char="•"/>
            </a:pPr>
            <a:r>
              <a:rPr lang="en-US" sz="1150" dirty="0">
                <a:solidFill>
                  <a:srgbClr val="1B2A4A"/>
                </a:solidFill>
                <a:latin typeface="Calibri" pitchFamily="34" charset="0"/>
                <a:ea typeface="Calibri" pitchFamily="34" charset="-122"/>
                <a:cs typeface="Calibri" pitchFamily="34" charset="-120"/>
              </a:rPr>
              <a:t>Do the insurance deductibles fit under the caps</a:t>
            </a:r>
            <a:endParaRPr lang="en-US" sz="1150" dirty="0"/>
          </a:p>
        </p:txBody>
      </p:sp>
      <p:sp>
        <p:nvSpPr>
          <p:cNvPr id="10" name="Shape 8"/>
          <p:cNvSpPr/>
          <p:nvPr/>
        </p:nvSpPr>
        <p:spPr>
          <a:xfrm>
            <a:off x="640080" y="5166360"/>
            <a:ext cx="10908792" cy="1051560"/>
          </a:xfrm>
          <a:prstGeom prst="roundRect">
            <a:avLst>
              <a:gd name="adj" fmla="val 6957"/>
            </a:avLst>
          </a:prstGeom>
          <a:solidFill>
            <a:srgbClr val="2E4370"/>
          </a:solidFill>
          <a:ln w="12700">
            <a:solidFill>
              <a:srgbClr val="2E4370"/>
            </a:solidFill>
            <a:prstDash val="solid"/>
          </a:ln>
        </p:spPr>
      </p:sp>
      <p:sp>
        <p:nvSpPr>
          <p:cNvPr id="11" name="Text 9"/>
          <p:cNvSpPr txBox="1"/>
          <p:nvPr/>
        </p:nvSpPr>
        <p:spPr>
          <a:xfrm>
            <a:off x="932688" y="5394960"/>
            <a:ext cx="10332720" cy="640080"/>
          </a:xfrm>
          <a:prstGeom prst="rect">
            <a:avLst/>
          </a:prstGeom>
          <a:noFill/>
          <a:ln/>
        </p:spPr>
        <p:txBody>
          <a:bodyPr wrap="square" lIns="0" tIns="0" rIns="0" bIns="0" rtlCol="0" anchor="t"/>
          <a:lstStyle/>
          <a:p>
            <a:pPr indent="0" marL="0">
              <a:buNone/>
            </a:pPr>
            <a:r>
              <a:rPr lang="en-US" sz="1300" i="1" dirty="0">
                <a:solidFill>
                  <a:srgbClr val="C8A54B"/>
                </a:solidFill>
                <a:latin typeface="Calibri" pitchFamily="34" charset="0"/>
                <a:ea typeface="Calibri" pitchFamily="34" charset="-122"/>
                <a:cs typeface="Calibri" pitchFamily="34" charset="-120"/>
              </a:rPr>
              <a:t>A board can answer No on the 30 year question, disclose the shortfall exactly as the statute requires, satisfy California completely, and still have a loan in the community fail a Fannie Mae or Freddie Mac project review.</a:t>
            </a:r>
            <a:endParaRPr lang="en-US" sz="1300" dirty="0"/>
          </a:p>
        </p:txBody>
      </p:sp>
      <p:sp>
        <p:nvSpPr>
          <p:cNvPr id="12" name="Text 10"/>
          <p:cNvSpPr txBox="1"/>
          <p:nvPr/>
        </p:nvSpPr>
        <p:spPr>
          <a:xfrm>
            <a:off x="640080" y="6355080"/>
            <a:ext cx="9601200" cy="256032"/>
          </a:xfrm>
          <a:prstGeom prst="rect">
            <a:avLst/>
          </a:prstGeom>
          <a:noFill/>
          <a:ln/>
        </p:spPr>
        <p:txBody>
          <a:bodyPr wrap="square" lIns="0" tIns="0" rIns="0" bIns="0" rtlCol="0" anchor="t"/>
          <a:lstStyle/>
          <a:p>
            <a:pPr indent="0" marL="0">
              <a:buNone/>
            </a:pPr>
            <a:r>
              <a:rPr lang="en-US" sz="900" dirty="0">
                <a:solidFill>
                  <a:srgbClr val="9FB0CC"/>
                </a:solidFill>
                <a:latin typeface="Calibri" pitchFamily="34" charset="0"/>
                <a:ea typeface="Calibri" pitchFamily="34" charset="-122"/>
                <a:cs typeface="Calibri" pitchFamily="34" charset="-120"/>
              </a:rPr>
              <a:t>California Civil Code 5300, 5550, 5565, 5570  |  Fannie Mae Selling Guide B4-2.2-01</a:t>
            </a:r>
            <a:endParaRPr lang="en-US" sz="900" dirty="0"/>
          </a:p>
        </p:txBody>
      </p:sp>
      <p:pic>
        <p:nvPicPr>
          <p:cNvPr id="13" name="Image 0" descr="./img/logo.png">    </p:cNvPr>
          <p:cNvPicPr>
            <a:picLocks noChangeAspect="1"/>
          </p:cNvPicPr>
          <p:nvPr/>
        </p:nvPicPr>
        <p:blipFill>
          <a:blip r:embed="rId1"/>
          <a:stretch>
            <a:fillRect/>
          </a:stretch>
        </p:blipFill>
        <p:spPr>
          <a:xfrm>
            <a:off x="10442448" y="6291072"/>
            <a:ext cx="1380744" cy="538582"/>
          </a:xfrm>
          <a:prstGeom prst="rect">
            <a:avLst/>
          </a:prstGeom>
        </p:spPr>
      </p:pic>
      <p:sp>
        <p:nvSpPr>
          <p:cNvPr id="14" name="Text 11"/>
          <p:cNvSpPr txBox="1"/>
          <p:nvPr/>
        </p:nvSpPr>
        <p:spPr>
          <a:xfrm>
            <a:off x="640080" y="6528816"/>
            <a:ext cx="9601200" cy="237744"/>
          </a:xfrm>
          <a:prstGeom prst="rect">
            <a:avLst/>
          </a:prstGeom>
          <a:noFill/>
          <a:ln/>
        </p:spPr>
        <p:txBody>
          <a:bodyPr wrap="square" lIns="0" tIns="0" rIns="0" bIns="0" rtlCol="0" anchor="t"/>
          <a:lstStyle/>
          <a:p>
            <a:pPr indent="0" marL="0">
              <a:buNone/>
            </a:pPr>
            <a:r>
              <a:rPr lang="en-US" sz="850" dirty="0">
                <a:solidFill>
                  <a:srgbClr val="7C8CA8"/>
                </a:solidFill>
                <a:latin typeface="Calibri" pitchFamily="34" charset="0"/>
                <a:ea typeface="Calibri" pitchFamily="34" charset="-122"/>
                <a:cs typeface="Calibri" pitchFamily="34" charset="-120"/>
              </a:rPr>
              <a:t>Prepared by Tim Hardin  |  United Modern Mortgage powered by New American Funding  |  NMLS 294131</a:t>
            </a:r>
            <a:endParaRPr lang="en-US" sz="8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p:bgPr>
    </p:bg>
    <p:spTree>
      <p:nvGrpSpPr>
        <p:cNvPr id="1" name=""/>
        <p:cNvGrpSpPr/>
        <p:nvPr/>
      </p:nvGrpSpPr>
      <p:grpSpPr>
        <a:xfrm>
          <a:off x="0" y="0"/>
          <a:ext cx="0" cy="0"/>
          <a:chOff x="0" y="0"/>
          <a:chExt cx="0" cy="0"/>
        </a:xfrm>
      </p:grpSpPr>
      <p:sp>
        <p:nvSpPr>
          <p:cNvPr id="2" name="Text 0"/>
          <p:cNvSpPr txBox="1"/>
          <p:nvPr/>
        </p:nvSpPr>
        <p:spPr>
          <a:xfrm>
            <a:off x="640080" y="384048"/>
            <a:ext cx="10908792" cy="658368"/>
          </a:xfrm>
          <a:prstGeom prst="rect">
            <a:avLst/>
          </a:prstGeom>
          <a:noFill/>
          <a:ln/>
        </p:spPr>
        <p:txBody>
          <a:bodyPr wrap="square" lIns="0" tIns="0" rIns="0" bIns="0" rtlCol="0" anchor="t"/>
          <a:lstStyle/>
          <a:p>
            <a:pPr indent="0" marL="0">
              <a:buNone/>
            </a:pPr>
            <a:r>
              <a:rPr lang="en-US" sz="3400" b="1" dirty="0">
                <a:solidFill>
                  <a:srgbClr val="1B2A4A"/>
                </a:solidFill>
                <a:latin typeface="Cambria" pitchFamily="34" charset="0"/>
                <a:ea typeface="Cambria" pitchFamily="34" charset="-122"/>
                <a:cs typeface="Cambria" pitchFamily="34" charset="-120"/>
              </a:rPr>
              <a:t>SB 326 does not end when the inspection ends</a:t>
            </a:r>
            <a:endParaRPr lang="en-US" sz="3400" dirty="0"/>
          </a:p>
        </p:txBody>
      </p:sp>
      <p:sp>
        <p:nvSpPr>
          <p:cNvPr id="3" name="Text 1"/>
          <p:cNvSpPr txBox="1"/>
          <p:nvPr/>
        </p:nvSpPr>
        <p:spPr>
          <a:xfrm>
            <a:off x="640080" y="1060704"/>
            <a:ext cx="10908792" cy="384048"/>
          </a:xfrm>
          <a:prstGeom prst="rect">
            <a:avLst/>
          </a:prstGeom>
          <a:noFill/>
          <a:ln/>
        </p:spPr>
        <p:txBody>
          <a:bodyPr wrap="square" lIns="0" tIns="0" rIns="0" bIns="0" rtlCol="0" anchor="t"/>
          <a:lstStyle/>
          <a:p>
            <a:pPr indent="0" marL="0">
              <a:buNone/>
            </a:pPr>
            <a:r>
              <a:rPr lang="en-US" sz="1400" dirty="0">
                <a:solidFill>
                  <a:srgbClr val="6B7280"/>
                </a:solidFill>
                <a:latin typeface="Calibri" pitchFamily="34" charset="0"/>
                <a:ea typeface="Calibri" pitchFamily="34" charset="-122"/>
                <a:cs typeface="Calibri" pitchFamily="34" charset="-120"/>
              </a:rPr>
              <a:t>Civil Code 5551, for buildings with three or more attached units</a:t>
            </a:r>
            <a:endParaRPr lang="en-US" sz="1400" dirty="0"/>
          </a:p>
        </p:txBody>
      </p:sp>
      <p:sp>
        <p:nvSpPr>
          <p:cNvPr id="4" name="Shape 2"/>
          <p:cNvSpPr/>
          <p:nvPr/>
        </p:nvSpPr>
        <p:spPr>
          <a:xfrm>
            <a:off x="640080" y="1737360"/>
            <a:ext cx="5376672" cy="1874520"/>
          </a:xfrm>
          <a:prstGeom prst="roundRect">
            <a:avLst>
              <a:gd name="adj" fmla="val 3902"/>
            </a:avLst>
          </a:prstGeom>
          <a:solidFill>
            <a:srgbClr val="F5F6F8"/>
          </a:solidFill>
          <a:ln w="12700">
            <a:solidFill>
              <a:srgbClr val="F5F6F8"/>
            </a:solidFill>
            <a:prstDash val="solid"/>
          </a:ln>
        </p:spPr>
      </p:sp>
      <p:sp>
        <p:nvSpPr>
          <p:cNvPr id="5" name="Text 3"/>
          <p:cNvSpPr txBox="1"/>
          <p:nvPr/>
        </p:nvSpPr>
        <p:spPr>
          <a:xfrm>
            <a:off x="914400" y="1920240"/>
            <a:ext cx="4828032" cy="310896"/>
          </a:xfrm>
          <a:prstGeom prst="rect">
            <a:avLst/>
          </a:prstGeom>
          <a:noFill/>
          <a:ln/>
        </p:spPr>
        <p:txBody>
          <a:bodyPr wrap="square" lIns="0" tIns="0" rIns="0" bIns="0" rtlCol="0" anchor="t"/>
          <a:lstStyle/>
          <a:p>
            <a:pPr indent="0" marL="0">
              <a:buNone/>
            </a:pPr>
            <a:r>
              <a:rPr lang="en-US" sz="1700" b="1" dirty="0">
                <a:solidFill>
                  <a:srgbClr val="1B2A4A"/>
                </a:solidFill>
                <a:latin typeface="Cambria" pitchFamily="34" charset="0"/>
                <a:ea typeface="Cambria" pitchFamily="34" charset="-122"/>
                <a:cs typeface="Cambria" pitchFamily="34" charset="-120"/>
              </a:rPr>
              <a:t>Every nine years</a:t>
            </a:r>
            <a:endParaRPr lang="en-US" sz="1700" dirty="0"/>
          </a:p>
        </p:txBody>
      </p:sp>
      <p:sp>
        <p:nvSpPr>
          <p:cNvPr id="6" name="Text 4"/>
          <p:cNvSpPr txBox="1"/>
          <p:nvPr/>
        </p:nvSpPr>
        <p:spPr>
          <a:xfrm>
            <a:off x="914400" y="2286000"/>
            <a:ext cx="4828032" cy="1188720"/>
          </a:xfrm>
          <a:prstGeom prst="rect">
            <a:avLst/>
          </a:prstGeom>
          <a:noFill/>
          <a:ln/>
        </p:spPr>
        <p:txBody>
          <a:bodyPr wrap="square" lIns="0" tIns="0" rIns="0" bIns="0" rtlCol="0" anchor="t"/>
          <a:lstStyle/>
          <a:p>
            <a:pPr indent="0" marL="0">
              <a:buNone/>
            </a:pPr>
            <a:r>
              <a:rPr lang="en-US" sz="1250" dirty="0">
                <a:solidFill>
                  <a:srgbClr val="1A1A1A"/>
                </a:solidFill>
                <a:latin typeface="Calibri" pitchFamily="34" charset="0"/>
                <a:ea typeface="Calibri" pitchFamily="34" charset="-122"/>
                <a:cs typeface="Calibri" pitchFamily="34" charset="-120"/>
              </a:rPr>
              <a:t>Visual inspection of a random, statistically significant sample of exterior elevated elements, by a licensed structural engineer, civil engineer, or architect. The first deadline was January 1, 2025.</a:t>
            </a:r>
            <a:endParaRPr lang="en-US" sz="1250" dirty="0"/>
          </a:p>
        </p:txBody>
      </p:sp>
      <p:sp>
        <p:nvSpPr>
          <p:cNvPr id="7" name="Shape 5"/>
          <p:cNvSpPr/>
          <p:nvPr/>
        </p:nvSpPr>
        <p:spPr>
          <a:xfrm>
            <a:off x="6172200" y="1737360"/>
            <a:ext cx="5376672" cy="1874520"/>
          </a:xfrm>
          <a:prstGeom prst="roundRect">
            <a:avLst>
              <a:gd name="adj" fmla="val 3902"/>
            </a:avLst>
          </a:prstGeom>
          <a:solidFill>
            <a:srgbClr val="F5F6F8"/>
          </a:solidFill>
          <a:ln w="12700">
            <a:solidFill>
              <a:srgbClr val="F5F6F8"/>
            </a:solidFill>
            <a:prstDash val="solid"/>
          </a:ln>
        </p:spPr>
      </p:sp>
      <p:sp>
        <p:nvSpPr>
          <p:cNvPr id="8" name="Text 6"/>
          <p:cNvSpPr txBox="1"/>
          <p:nvPr/>
        </p:nvSpPr>
        <p:spPr>
          <a:xfrm>
            <a:off x="6446520" y="1920240"/>
            <a:ext cx="4828032" cy="310896"/>
          </a:xfrm>
          <a:prstGeom prst="rect">
            <a:avLst/>
          </a:prstGeom>
          <a:noFill/>
          <a:ln/>
        </p:spPr>
        <p:txBody>
          <a:bodyPr wrap="square" lIns="0" tIns="0" rIns="0" bIns="0" rtlCol="0" anchor="t"/>
          <a:lstStyle/>
          <a:p>
            <a:pPr indent="0" marL="0">
              <a:buNone/>
            </a:pPr>
            <a:r>
              <a:rPr lang="en-US" sz="1700" b="1" dirty="0">
                <a:solidFill>
                  <a:srgbClr val="1B2A4A"/>
                </a:solidFill>
                <a:latin typeface="Cambria" pitchFamily="34" charset="0"/>
                <a:ea typeface="Cambria" pitchFamily="34" charset="-122"/>
                <a:cs typeface="Cambria" pitchFamily="34" charset="-120"/>
              </a:rPr>
              <a:t>It feeds the reserve study</a:t>
            </a:r>
            <a:endParaRPr lang="en-US" sz="1700" dirty="0"/>
          </a:p>
        </p:txBody>
      </p:sp>
      <p:sp>
        <p:nvSpPr>
          <p:cNvPr id="9" name="Text 7"/>
          <p:cNvSpPr txBox="1"/>
          <p:nvPr/>
        </p:nvSpPr>
        <p:spPr>
          <a:xfrm>
            <a:off x="6446520" y="2286000"/>
            <a:ext cx="4828032" cy="1188720"/>
          </a:xfrm>
          <a:prstGeom prst="rect">
            <a:avLst/>
          </a:prstGeom>
          <a:noFill/>
          <a:ln/>
        </p:spPr>
        <p:txBody>
          <a:bodyPr wrap="square" lIns="0" tIns="0" rIns="0" bIns="0" rtlCol="0" anchor="t"/>
          <a:lstStyle/>
          <a:p>
            <a:pPr indent="0" marL="0">
              <a:buNone/>
            </a:pPr>
            <a:r>
              <a:rPr lang="en-US" sz="1250" dirty="0">
                <a:solidFill>
                  <a:srgbClr val="1A1A1A"/>
                </a:solidFill>
                <a:latin typeface="Calibri" pitchFamily="34" charset="0"/>
                <a:ea typeface="Calibri" pitchFamily="34" charset="-122"/>
                <a:cs typeface="Calibri" pitchFamily="34" charset="-120"/>
              </a:rPr>
              <a:t>The report must be stamped or signed, presented to the board, and incorporated into the reserve study required by Civil Code 5550. The two documents are legally linked.</a:t>
            </a:r>
            <a:endParaRPr lang="en-US" sz="1250" dirty="0"/>
          </a:p>
        </p:txBody>
      </p:sp>
      <p:sp>
        <p:nvSpPr>
          <p:cNvPr id="10" name="Shape 8"/>
          <p:cNvSpPr/>
          <p:nvPr/>
        </p:nvSpPr>
        <p:spPr>
          <a:xfrm>
            <a:off x="640080" y="3840480"/>
            <a:ext cx="5376672" cy="1874520"/>
          </a:xfrm>
          <a:prstGeom prst="roundRect">
            <a:avLst>
              <a:gd name="adj" fmla="val 3902"/>
            </a:avLst>
          </a:prstGeom>
          <a:solidFill>
            <a:srgbClr val="F5F6F8"/>
          </a:solidFill>
          <a:ln w="12700">
            <a:solidFill>
              <a:srgbClr val="F5F6F8"/>
            </a:solidFill>
            <a:prstDash val="solid"/>
          </a:ln>
        </p:spPr>
      </p:sp>
      <p:sp>
        <p:nvSpPr>
          <p:cNvPr id="11" name="Text 9"/>
          <p:cNvSpPr txBox="1"/>
          <p:nvPr/>
        </p:nvSpPr>
        <p:spPr>
          <a:xfrm>
            <a:off x="914400" y="4023360"/>
            <a:ext cx="4828032" cy="310896"/>
          </a:xfrm>
          <a:prstGeom prst="rect">
            <a:avLst/>
          </a:prstGeom>
          <a:noFill/>
          <a:ln/>
        </p:spPr>
        <p:txBody>
          <a:bodyPr wrap="square" lIns="0" tIns="0" rIns="0" bIns="0" rtlCol="0" anchor="t"/>
          <a:lstStyle/>
          <a:p>
            <a:pPr indent="0" marL="0">
              <a:buNone/>
            </a:pPr>
            <a:r>
              <a:rPr lang="en-US" sz="1700" b="1" dirty="0">
                <a:solidFill>
                  <a:srgbClr val="1B2A4A"/>
                </a:solidFill>
                <a:latin typeface="Cambria" pitchFamily="34" charset="0"/>
                <a:ea typeface="Cambria" pitchFamily="34" charset="-122"/>
                <a:cs typeface="Cambria" pitchFamily="34" charset="-120"/>
              </a:rPr>
              <a:t>Lenders must read it</a:t>
            </a:r>
            <a:endParaRPr lang="en-US" sz="1700" dirty="0"/>
          </a:p>
        </p:txBody>
      </p:sp>
      <p:sp>
        <p:nvSpPr>
          <p:cNvPr id="12" name="Text 10"/>
          <p:cNvSpPr txBox="1"/>
          <p:nvPr/>
        </p:nvSpPr>
        <p:spPr>
          <a:xfrm>
            <a:off x="914400" y="4389120"/>
            <a:ext cx="4828032" cy="1188720"/>
          </a:xfrm>
          <a:prstGeom prst="rect">
            <a:avLst/>
          </a:prstGeom>
          <a:noFill/>
          <a:ln/>
        </p:spPr>
        <p:txBody>
          <a:bodyPr wrap="square" lIns="0" tIns="0" rIns="0" bIns="0" rtlCol="0" anchor="t"/>
          <a:lstStyle/>
          <a:p>
            <a:pPr indent="0" marL="0">
              <a:buNone/>
            </a:pPr>
            <a:r>
              <a:rPr lang="en-US" sz="1250" dirty="0">
                <a:solidFill>
                  <a:srgbClr val="1A1A1A"/>
                </a:solidFill>
                <a:latin typeface="Calibri" pitchFamily="34" charset="0"/>
                <a:ea typeface="Calibri" pitchFamily="34" charset="-122"/>
                <a:cs typeface="Calibri" pitchFamily="34" charset="-120"/>
              </a:rPr>
              <a:t>Reports are kept for two inspection cycles. Separately, if any structural or mechanical inspection was completed within three years of a lender's review, the lender must obtain and review it.</a:t>
            </a:r>
            <a:endParaRPr lang="en-US" sz="1250" dirty="0"/>
          </a:p>
        </p:txBody>
      </p:sp>
      <p:sp>
        <p:nvSpPr>
          <p:cNvPr id="13" name="Shape 11"/>
          <p:cNvSpPr/>
          <p:nvPr/>
        </p:nvSpPr>
        <p:spPr>
          <a:xfrm>
            <a:off x="6172200" y="3840480"/>
            <a:ext cx="5376672" cy="1874520"/>
          </a:xfrm>
          <a:prstGeom prst="roundRect">
            <a:avLst>
              <a:gd name="adj" fmla="val 3902"/>
            </a:avLst>
          </a:prstGeom>
          <a:solidFill>
            <a:srgbClr val="F5F6F8"/>
          </a:solidFill>
          <a:ln w="12700">
            <a:solidFill>
              <a:srgbClr val="F5F6F8"/>
            </a:solidFill>
            <a:prstDash val="solid"/>
          </a:ln>
        </p:spPr>
      </p:sp>
      <p:sp>
        <p:nvSpPr>
          <p:cNvPr id="14" name="Text 12"/>
          <p:cNvSpPr txBox="1"/>
          <p:nvPr/>
        </p:nvSpPr>
        <p:spPr>
          <a:xfrm>
            <a:off x="6446520" y="4023360"/>
            <a:ext cx="4828032" cy="310896"/>
          </a:xfrm>
          <a:prstGeom prst="rect">
            <a:avLst/>
          </a:prstGeom>
          <a:noFill/>
          <a:ln/>
        </p:spPr>
        <p:txBody>
          <a:bodyPr wrap="square" lIns="0" tIns="0" rIns="0" bIns="0" rtlCol="0" anchor="t"/>
          <a:lstStyle/>
          <a:p>
            <a:pPr indent="0" marL="0">
              <a:buNone/>
            </a:pPr>
            <a:r>
              <a:rPr lang="en-US" sz="1700" b="1" dirty="0">
                <a:solidFill>
                  <a:srgbClr val="1B2A4A"/>
                </a:solidFill>
                <a:latin typeface="Cambria" pitchFamily="34" charset="0"/>
                <a:ea typeface="Cambria" pitchFamily="34" charset="-122"/>
                <a:cs typeface="Cambria" pitchFamily="34" charset="-120"/>
              </a:rPr>
              <a:t>Buyers now get it</a:t>
            </a:r>
            <a:endParaRPr lang="en-US" sz="1700" dirty="0"/>
          </a:p>
        </p:txBody>
      </p:sp>
      <p:sp>
        <p:nvSpPr>
          <p:cNvPr id="15" name="Text 13"/>
          <p:cNvSpPr txBox="1"/>
          <p:nvPr/>
        </p:nvSpPr>
        <p:spPr>
          <a:xfrm>
            <a:off x="6446520" y="4389120"/>
            <a:ext cx="4828032" cy="1188720"/>
          </a:xfrm>
          <a:prstGeom prst="rect">
            <a:avLst/>
          </a:prstGeom>
          <a:noFill/>
          <a:ln/>
        </p:spPr>
        <p:txBody>
          <a:bodyPr wrap="square" lIns="0" tIns="0" rIns="0" bIns="0" rtlCol="0" anchor="t"/>
          <a:lstStyle/>
          <a:p>
            <a:pPr indent="0" marL="0">
              <a:buNone/>
            </a:pPr>
            <a:r>
              <a:rPr lang="en-US" sz="1250" dirty="0">
                <a:solidFill>
                  <a:srgbClr val="1A1A1A"/>
                </a:solidFill>
                <a:latin typeface="Calibri" pitchFamily="34" charset="0"/>
                <a:ea typeface="Calibri" pitchFamily="34" charset="-122"/>
                <a:cs typeface="Calibri" pitchFamily="34" charset="-120"/>
              </a:rPr>
              <a:t>Since January 1, 2026, sellers must provide prospective buyers a copy of the most recent SB 326 report, under Civil Code 4525. It is now a disclosure document, not just an association record.</a:t>
            </a:r>
            <a:endParaRPr lang="en-US" sz="1250" dirty="0"/>
          </a:p>
        </p:txBody>
      </p:sp>
      <p:sp>
        <p:nvSpPr>
          <p:cNvPr id="16" name="Text 14"/>
          <p:cNvSpPr txBox="1"/>
          <p:nvPr/>
        </p:nvSpPr>
        <p:spPr>
          <a:xfrm>
            <a:off x="640080" y="6355080"/>
            <a:ext cx="9601200" cy="256032"/>
          </a:xfrm>
          <a:prstGeom prst="rect">
            <a:avLst/>
          </a:prstGeom>
          <a:noFill/>
          <a:ln/>
        </p:spPr>
        <p:txBody>
          <a:bodyPr wrap="square" lIns="0" tIns="0" rIns="0" bIns="0" rtlCol="0" anchor="t"/>
          <a:lstStyle/>
          <a:p>
            <a:pPr indent="0" marL="0">
              <a:buNone/>
            </a:pPr>
            <a:r>
              <a:rPr lang="en-US" sz="900" dirty="0">
                <a:solidFill>
                  <a:srgbClr val="6B7280"/>
                </a:solidFill>
                <a:latin typeface="Calibri" pitchFamily="34" charset="0"/>
                <a:ea typeface="Calibri" pitchFamily="34" charset="-122"/>
                <a:cs typeface="Calibri" pitchFamily="34" charset="-120"/>
              </a:rPr>
              <a:t>Civil Code 5551 and 4525 (as amended by SB 410, effective 1/1/2026). SB 721 covers rental buildings on a six year cycle under H&amp;S Code 17973 and excludes common interest developments.</a:t>
            </a:r>
            <a:endParaRPr lang="en-US" sz="900" dirty="0"/>
          </a:p>
        </p:txBody>
      </p:sp>
      <p:pic>
        <p:nvPicPr>
          <p:cNvPr id="17" name="Image 0" descr="./img/logo.png">    </p:cNvPr>
          <p:cNvPicPr>
            <a:picLocks noChangeAspect="1"/>
          </p:cNvPicPr>
          <p:nvPr/>
        </p:nvPicPr>
        <p:blipFill>
          <a:blip r:embed="rId1"/>
          <a:stretch>
            <a:fillRect/>
          </a:stretch>
        </p:blipFill>
        <p:spPr>
          <a:xfrm>
            <a:off x="10442448" y="6291072"/>
            <a:ext cx="1380744" cy="538582"/>
          </a:xfrm>
          <a:prstGeom prst="rect">
            <a:avLst/>
          </a:prstGeom>
        </p:spPr>
      </p:pic>
      <p:sp>
        <p:nvSpPr>
          <p:cNvPr id="18" name="Text 15"/>
          <p:cNvSpPr txBox="1"/>
          <p:nvPr/>
        </p:nvSpPr>
        <p:spPr>
          <a:xfrm>
            <a:off x="640080" y="6528816"/>
            <a:ext cx="9601200" cy="237744"/>
          </a:xfrm>
          <a:prstGeom prst="rect">
            <a:avLst/>
          </a:prstGeom>
          <a:noFill/>
          <a:ln/>
        </p:spPr>
        <p:txBody>
          <a:bodyPr wrap="square" lIns="0" tIns="0" rIns="0" bIns="0" rtlCol="0" anchor="t"/>
          <a:lstStyle/>
          <a:p>
            <a:pPr indent="0" marL="0">
              <a:buNone/>
            </a:pPr>
            <a:r>
              <a:rPr lang="en-US" sz="850" dirty="0">
                <a:solidFill>
                  <a:srgbClr val="9AA3B2"/>
                </a:solidFill>
                <a:latin typeface="Calibri" pitchFamily="34" charset="0"/>
                <a:ea typeface="Calibri" pitchFamily="34" charset="-122"/>
                <a:cs typeface="Calibri" pitchFamily="34" charset="-120"/>
              </a:rPr>
              <a:t>Prepared by Tim Hardin  |  United Modern Mortgage powered by New American Funding  |  NMLS 294131</a:t>
            </a:r>
            <a:endParaRPr lang="en-US" sz="8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p:bgPr>
    </p:bg>
    <p:spTree>
      <p:nvGrpSpPr>
        <p:cNvPr id="1" name=""/>
        <p:cNvGrpSpPr/>
        <p:nvPr/>
      </p:nvGrpSpPr>
      <p:grpSpPr>
        <a:xfrm>
          <a:off x="0" y="0"/>
          <a:ext cx="0" cy="0"/>
          <a:chOff x="0" y="0"/>
          <a:chExt cx="0" cy="0"/>
        </a:xfrm>
      </p:grpSpPr>
      <p:sp>
        <p:nvSpPr>
          <p:cNvPr id="2" name="Text 0"/>
          <p:cNvSpPr txBox="1"/>
          <p:nvPr/>
        </p:nvSpPr>
        <p:spPr>
          <a:xfrm>
            <a:off x="640080" y="384048"/>
            <a:ext cx="10908792" cy="658368"/>
          </a:xfrm>
          <a:prstGeom prst="rect">
            <a:avLst/>
          </a:prstGeom>
          <a:noFill/>
          <a:ln/>
        </p:spPr>
        <p:txBody>
          <a:bodyPr wrap="square" lIns="0" tIns="0" rIns="0" bIns="0" rtlCol="0" anchor="t"/>
          <a:lstStyle/>
          <a:p>
            <a:pPr indent="0" marL="0">
              <a:buNone/>
            </a:pPr>
            <a:r>
              <a:rPr lang="en-US" sz="3400" b="1" dirty="0">
                <a:solidFill>
                  <a:srgbClr val="1B2A4A"/>
                </a:solidFill>
                <a:latin typeface="Cambria" pitchFamily="34" charset="0"/>
                <a:ea typeface="Cambria" pitchFamily="34" charset="-122"/>
                <a:cs typeface="Cambria" pitchFamily="34" charset="-120"/>
              </a:rPr>
              <a:t>Four thresholds that did not change in 2026</a:t>
            </a:r>
            <a:endParaRPr lang="en-US" sz="3400" dirty="0"/>
          </a:p>
        </p:txBody>
      </p:sp>
      <p:sp>
        <p:nvSpPr>
          <p:cNvPr id="3" name="Text 1"/>
          <p:cNvSpPr txBox="1"/>
          <p:nvPr/>
        </p:nvSpPr>
        <p:spPr>
          <a:xfrm>
            <a:off x="640080" y="1060704"/>
            <a:ext cx="10908792" cy="384048"/>
          </a:xfrm>
          <a:prstGeom prst="rect">
            <a:avLst/>
          </a:prstGeom>
          <a:noFill/>
          <a:ln/>
        </p:spPr>
        <p:txBody>
          <a:bodyPr wrap="square" lIns="0" tIns="0" rIns="0" bIns="0" rtlCol="0" anchor="t"/>
          <a:lstStyle/>
          <a:p>
            <a:pPr indent="0" marL="0">
              <a:buNone/>
            </a:pPr>
            <a:r>
              <a:rPr lang="en-US" sz="1400" dirty="0">
                <a:solidFill>
                  <a:srgbClr val="6B7280"/>
                </a:solidFill>
                <a:latin typeface="Calibri" pitchFamily="34" charset="0"/>
                <a:ea typeface="Calibri" pitchFamily="34" charset="-122"/>
                <a:cs typeface="Calibri" pitchFamily="34" charset="-120"/>
              </a:rPr>
              <a:t>Fannie Mae full review, still tested on every loan</a:t>
            </a:r>
            <a:endParaRPr lang="en-US" sz="1400" dirty="0"/>
          </a:p>
        </p:txBody>
      </p:sp>
      <p:sp>
        <p:nvSpPr>
          <p:cNvPr id="4" name="Shape 2"/>
          <p:cNvSpPr/>
          <p:nvPr/>
        </p:nvSpPr>
        <p:spPr>
          <a:xfrm>
            <a:off x="640080" y="1737360"/>
            <a:ext cx="2624328" cy="3108960"/>
          </a:xfrm>
          <a:prstGeom prst="roundRect">
            <a:avLst>
              <a:gd name="adj" fmla="val 2787"/>
            </a:avLst>
          </a:prstGeom>
          <a:solidFill>
            <a:srgbClr val="1B2A4A"/>
          </a:solidFill>
          <a:ln w="12700">
            <a:solidFill>
              <a:srgbClr val="1B2A4A"/>
            </a:solidFill>
            <a:prstDash val="solid"/>
          </a:ln>
        </p:spPr>
      </p:sp>
      <p:sp>
        <p:nvSpPr>
          <p:cNvPr id="5" name="Text 3"/>
          <p:cNvSpPr txBox="1"/>
          <p:nvPr/>
        </p:nvSpPr>
        <p:spPr>
          <a:xfrm>
            <a:off x="640080" y="1938528"/>
            <a:ext cx="2624328" cy="658368"/>
          </a:xfrm>
          <a:prstGeom prst="rect">
            <a:avLst/>
          </a:prstGeom>
          <a:noFill/>
          <a:ln/>
        </p:spPr>
        <p:txBody>
          <a:bodyPr wrap="square" lIns="0" tIns="0" rIns="0" bIns="0" rtlCol="0" anchor="t"/>
          <a:lstStyle/>
          <a:p>
            <a:pPr algn="ctr" indent="0" marL="0">
              <a:buNone/>
            </a:pPr>
            <a:r>
              <a:rPr lang="en-US" sz="3600" b="1" dirty="0">
                <a:solidFill>
                  <a:srgbClr val="C8A54B"/>
                </a:solidFill>
                <a:latin typeface="Cambria" pitchFamily="34" charset="0"/>
                <a:ea typeface="Cambria" pitchFamily="34" charset="-122"/>
                <a:cs typeface="Cambria" pitchFamily="34" charset="-120"/>
              </a:rPr>
              <a:t>15%</a:t>
            </a:r>
            <a:endParaRPr lang="en-US" sz="3600" dirty="0"/>
          </a:p>
        </p:txBody>
      </p:sp>
      <p:sp>
        <p:nvSpPr>
          <p:cNvPr id="6" name="Text 4"/>
          <p:cNvSpPr txBox="1"/>
          <p:nvPr/>
        </p:nvSpPr>
        <p:spPr>
          <a:xfrm>
            <a:off x="841248" y="2651760"/>
            <a:ext cx="2221992" cy="457200"/>
          </a:xfrm>
          <a:prstGeom prst="rect">
            <a:avLst/>
          </a:prstGeom>
          <a:noFill/>
          <a:ln/>
        </p:spPr>
        <p:txBody>
          <a:bodyPr wrap="square" lIns="0" tIns="0" rIns="0" bIns="0" rtlCol="0" anchor="t"/>
          <a:lstStyle/>
          <a:p>
            <a:pPr algn="ctr" indent="0" marL="0">
              <a:buNone/>
            </a:pPr>
            <a:r>
              <a:rPr lang="en-US" sz="1250" b="1" dirty="0">
                <a:solidFill>
                  <a:srgbClr val="FFFFFF"/>
                </a:solidFill>
                <a:latin typeface="Calibri" pitchFamily="34" charset="0"/>
                <a:ea typeface="Calibri" pitchFamily="34" charset="-122"/>
                <a:cs typeface="Calibri" pitchFamily="34" charset="-120"/>
              </a:rPr>
              <a:t>Assessment delinquency</a:t>
            </a:r>
            <a:endParaRPr lang="en-US" sz="1250" dirty="0"/>
          </a:p>
        </p:txBody>
      </p:sp>
      <p:sp>
        <p:nvSpPr>
          <p:cNvPr id="7" name="Text 5"/>
          <p:cNvSpPr txBox="1"/>
          <p:nvPr/>
        </p:nvSpPr>
        <p:spPr>
          <a:xfrm>
            <a:off x="841248" y="3145536"/>
            <a:ext cx="2221992" cy="1600200"/>
          </a:xfrm>
          <a:prstGeom prst="rect">
            <a:avLst/>
          </a:prstGeom>
          <a:noFill/>
          <a:ln/>
        </p:spPr>
        <p:txBody>
          <a:bodyPr wrap="square" lIns="0" tIns="0" rIns="0" bIns="0" rtlCol="0" anchor="t"/>
          <a:lstStyle/>
          <a:p>
            <a:pPr algn="ctr" indent="0" marL="0">
              <a:buNone/>
            </a:pPr>
            <a:r>
              <a:rPr lang="en-US" sz="1150" dirty="0">
                <a:solidFill>
                  <a:srgbClr val="EFE3C4"/>
                </a:solidFill>
                <a:latin typeface="Calibri" pitchFamily="34" charset="0"/>
                <a:ea typeface="Calibri" pitchFamily="34" charset="-122"/>
                <a:cs typeface="Calibri" pitchFamily="34" charset="-120"/>
              </a:rPr>
              <a:t>Maximum share of units 60 or more days past due. Regular assessments and each special assessment are tested separately.</a:t>
            </a:r>
            <a:endParaRPr lang="en-US" sz="1150" dirty="0"/>
          </a:p>
        </p:txBody>
      </p:sp>
      <p:sp>
        <p:nvSpPr>
          <p:cNvPr id="8" name="Shape 6"/>
          <p:cNvSpPr/>
          <p:nvPr/>
        </p:nvSpPr>
        <p:spPr>
          <a:xfrm>
            <a:off x="3438144" y="1737360"/>
            <a:ext cx="2624328" cy="3108960"/>
          </a:xfrm>
          <a:prstGeom prst="roundRect">
            <a:avLst>
              <a:gd name="adj" fmla="val 2787"/>
            </a:avLst>
          </a:prstGeom>
          <a:solidFill>
            <a:srgbClr val="F5F6F8"/>
          </a:solidFill>
          <a:ln w="12700">
            <a:solidFill>
              <a:srgbClr val="F5F6F8"/>
            </a:solidFill>
            <a:prstDash val="solid"/>
          </a:ln>
        </p:spPr>
      </p:sp>
      <p:sp>
        <p:nvSpPr>
          <p:cNvPr id="9" name="Text 7"/>
          <p:cNvSpPr txBox="1"/>
          <p:nvPr/>
        </p:nvSpPr>
        <p:spPr>
          <a:xfrm>
            <a:off x="3438144" y="1938528"/>
            <a:ext cx="2624328" cy="658368"/>
          </a:xfrm>
          <a:prstGeom prst="rect">
            <a:avLst/>
          </a:prstGeom>
          <a:noFill/>
          <a:ln/>
        </p:spPr>
        <p:txBody>
          <a:bodyPr wrap="square" lIns="0" tIns="0" rIns="0" bIns="0" rtlCol="0" anchor="t"/>
          <a:lstStyle/>
          <a:p>
            <a:pPr algn="ctr" indent="0" marL="0">
              <a:buNone/>
            </a:pPr>
            <a:r>
              <a:rPr lang="en-US" sz="3600" b="1" dirty="0">
                <a:solidFill>
                  <a:srgbClr val="1B2A4A"/>
                </a:solidFill>
                <a:latin typeface="Cambria" pitchFamily="34" charset="0"/>
                <a:ea typeface="Cambria" pitchFamily="34" charset="-122"/>
                <a:cs typeface="Cambria" pitchFamily="34" charset="-120"/>
              </a:rPr>
              <a:t>35%</a:t>
            </a:r>
            <a:endParaRPr lang="en-US" sz="3600" dirty="0"/>
          </a:p>
        </p:txBody>
      </p:sp>
      <p:sp>
        <p:nvSpPr>
          <p:cNvPr id="10" name="Text 8"/>
          <p:cNvSpPr txBox="1"/>
          <p:nvPr/>
        </p:nvSpPr>
        <p:spPr>
          <a:xfrm>
            <a:off x="3639312" y="2651760"/>
            <a:ext cx="2221992" cy="457200"/>
          </a:xfrm>
          <a:prstGeom prst="rect">
            <a:avLst/>
          </a:prstGeom>
          <a:noFill/>
          <a:ln/>
        </p:spPr>
        <p:txBody>
          <a:bodyPr wrap="square" lIns="0" tIns="0" rIns="0" bIns="0" rtlCol="0" anchor="t"/>
          <a:lstStyle/>
          <a:p>
            <a:pPr algn="ctr" indent="0" marL="0">
              <a:buNone/>
            </a:pPr>
            <a:r>
              <a:rPr lang="en-US" sz="1250" b="1" dirty="0">
                <a:solidFill>
                  <a:srgbClr val="1B2A4A"/>
                </a:solidFill>
                <a:latin typeface="Calibri" pitchFamily="34" charset="0"/>
                <a:ea typeface="Calibri" pitchFamily="34" charset="-122"/>
                <a:cs typeface="Calibri" pitchFamily="34" charset="-120"/>
              </a:rPr>
              <a:t>Commercial space</a:t>
            </a:r>
            <a:endParaRPr lang="en-US" sz="1250" dirty="0"/>
          </a:p>
        </p:txBody>
      </p:sp>
      <p:sp>
        <p:nvSpPr>
          <p:cNvPr id="11" name="Text 9"/>
          <p:cNvSpPr txBox="1"/>
          <p:nvPr/>
        </p:nvSpPr>
        <p:spPr>
          <a:xfrm>
            <a:off x="3639312" y="3145536"/>
            <a:ext cx="2221992" cy="1600200"/>
          </a:xfrm>
          <a:prstGeom prst="rect">
            <a:avLst/>
          </a:prstGeom>
          <a:noFill/>
          <a:ln/>
        </p:spPr>
        <p:txBody>
          <a:bodyPr wrap="square" lIns="0" tIns="0" rIns="0" bIns="0" rtlCol="0" anchor="t"/>
          <a:lstStyle/>
          <a:p>
            <a:pPr algn="ctr" indent="0" marL="0">
              <a:buNone/>
            </a:pPr>
            <a:r>
              <a:rPr lang="en-US" sz="1150" dirty="0">
                <a:solidFill>
                  <a:srgbClr val="1A1A1A"/>
                </a:solidFill>
                <a:latin typeface="Calibri" pitchFamily="34" charset="0"/>
                <a:ea typeface="Calibri" pitchFamily="34" charset="-122"/>
                <a:cs typeface="Calibri" pitchFamily="34" charset="-120"/>
              </a:rPr>
              <a:t>Maximum share of total square footage used for non-residential purposes, tested at project and building level.</a:t>
            </a:r>
            <a:endParaRPr lang="en-US" sz="1150" dirty="0"/>
          </a:p>
        </p:txBody>
      </p:sp>
      <p:sp>
        <p:nvSpPr>
          <p:cNvPr id="12" name="Shape 10"/>
          <p:cNvSpPr/>
          <p:nvPr/>
        </p:nvSpPr>
        <p:spPr>
          <a:xfrm>
            <a:off x="6236208" y="1737360"/>
            <a:ext cx="2624328" cy="3108960"/>
          </a:xfrm>
          <a:prstGeom prst="roundRect">
            <a:avLst>
              <a:gd name="adj" fmla="val 2787"/>
            </a:avLst>
          </a:prstGeom>
          <a:solidFill>
            <a:srgbClr val="F5F6F8"/>
          </a:solidFill>
          <a:ln w="12700">
            <a:solidFill>
              <a:srgbClr val="F5F6F8"/>
            </a:solidFill>
            <a:prstDash val="solid"/>
          </a:ln>
        </p:spPr>
      </p:sp>
      <p:sp>
        <p:nvSpPr>
          <p:cNvPr id="13" name="Text 11"/>
          <p:cNvSpPr txBox="1"/>
          <p:nvPr/>
        </p:nvSpPr>
        <p:spPr>
          <a:xfrm>
            <a:off x="6236208" y="1938528"/>
            <a:ext cx="2624328" cy="658368"/>
          </a:xfrm>
          <a:prstGeom prst="rect">
            <a:avLst/>
          </a:prstGeom>
          <a:noFill/>
          <a:ln/>
        </p:spPr>
        <p:txBody>
          <a:bodyPr wrap="square" lIns="0" tIns="0" rIns="0" bIns="0" rtlCol="0" anchor="t"/>
          <a:lstStyle/>
          <a:p>
            <a:pPr algn="ctr" indent="0" marL="0">
              <a:buNone/>
            </a:pPr>
            <a:r>
              <a:rPr lang="en-US" sz="3600" b="1" dirty="0">
                <a:solidFill>
                  <a:srgbClr val="1B2A4A"/>
                </a:solidFill>
                <a:latin typeface="Cambria" pitchFamily="34" charset="0"/>
                <a:ea typeface="Cambria" pitchFamily="34" charset="-122"/>
                <a:cs typeface="Cambria" pitchFamily="34" charset="-120"/>
              </a:rPr>
              <a:t>20%</a:t>
            </a:r>
            <a:endParaRPr lang="en-US" sz="3600" dirty="0"/>
          </a:p>
        </p:txBody>
      </p:sp>
      <p:sp>
        <p:nvSpPr>
          <p:cNvPr id="14" name="Text 12"/>
          <p:cNvSpPr txBox="1"/>
          <p:nvPr/>
        </p:nvSpPr>
        <p:spPr>
          <a:xfrm>
            <a:off x="6437376" y="2651760"/>
            <a:ext cx="2221992" cy="457200"/>
          </a:xfrm>
          <a:prstGeom prst="rect">
            <a:avLst/>
          </a:prstGeom>
          <a:noFill/>
          <a:ln/>
        </p:spPr>
        <p:txBody>
          <a:bodyPr wrap="square" lIns="0" tIns="0" rIns="0" bIns="0" rtlCol="0" anchor="t"/>
          <a:lstStyle/>
          <a:p>
            <a:pPr algn="ctr" indent="0" marL="0">
              <a:buNone/>
            </a:pPr>
            <a:r>
              <a:rPr lang="en-US" sz="1250" b="1" dirty="0">
                <a:solidFill>
                  <a:srgbClr val="1B2A4A"/>
                </a:solidFill>
                <a:latin typeface="Calibri" pitchFamily="34" charset="0"/>
                <a:ea typeface="Calibri" pitchFamily="34" charset="-122"/>
                <a:cs typeface="Calibri" pitchFamily="34" charset="-120"/>
              </a:rPr>
              <a:t>Single entity ownership</a:t>
            </a:r>
            <a:endParaRPr lang="en-US" sz="1250" dirty="0"/>
          </a:p>
        </p:txBody>
      </p:sp>
      <p:sp>
        <p:nvSpPr>
          <p:cNvPr id="15" name="Text 13"/>
          <p:cNvSpPr txBox="1"/>
          <p:nvPr/>
        </p:nvSpPr>
        <p:spPr>
          <a:xfrm>
            <a:off x="6437376" y="3145536"/>
            <a:ext cx="2221992" cy="1600200"/>
          </a:xfrm>
          <a:prstGeom prst="rect">
            <a:avLst/>
          </a:prstGeom>
          <a:noFill/>
          <a:ln/>
        </p:spPr>
        <p:txBody>
          <a:bodyPr wrap="square" lIns="0" tIns="0" rIns="0" bIns="0" rtlCol="0" anchor="t"/>
          <a:lstStyle/>
          <a:p>
            <a:pPr algn="ctr" indent="0" marL="0">
              <a:buNone/>
            </a:pPr>
            <a:r>
              <a:rPr lang="en-US" sz="1150" dirty="0">
                <a:solidFill>
                  <a:srgbClr val="1A1A1A"/>
                </a:solidFill>
                <a:latin typeface="Calibri" pitchFamily="34" charset="0"/>
                <a:ea typeface="Calibri" pitchFamily="34" charset="-122"/>
                <a:cs typeface="Calibri" pitchFamily="34" charset="-120"/>
              </a:rPr>
              <a:t>For projects of 21 or more units. Projects of 5 to 20 units are capped at two units held by one entity.</a:t>
            </a:r>
            <a:endParaRPr lang="en-US" sz="1150" dirty="0"/>
          </a:p>
        </p:txBody>
      </p:sp>
      <p:sp>
        <p:nvSpPr>
          <p:cNvPr id="16" name="Shape 14"/>
          <p:cNvSpPr/>
          <p:nvPr/>
        </p:nvSpPr>
        <p:spPr>
          <a:xfrm>
            <a:off x="9034272" y="1737360"/>
            <a:ext cx="2624328" cy="3108960"/>
          </a:xfrm>
          <a:prstGeom prst="roundRect">
            <a:avLst>
              <a:gd name="adj" fmla="val 2787"/>
            </a:avLst>
          </a:prstGeom>
          <a:solidFill>
            <a:srgbClr val="F5F6F8"/>
          </a:solidFill>
          <a:ln w="12700">
            <a:solidFill>
              <a:srgbClr val="F5F6F8"/>
            </a:solidFill>
            <a:prstDash val="solid"/>
          </a:ln>
        </p:spPr>
      </p:sp>
      <p:sp>
        <p:nvSpPr>
          <p:cNvPr id="17" name="Text 15"/>
          <p:cNvSpPr txBox="1"/>
          <p:nvPr/>
        </p:nvSpPr>
        <p:spPr>
          <a:xfrm>
            <a:off x="9034272" y="1938528"/>
            <a:ext cx="2624328" cy="658368"/>
          </a:xfrm>
          <a:prstGeom prst="rect">
            <a:avLst/>
          </a:prstGeom>
          <a:noFill/>
          <a:ln/>
        </p:spPr>
        <p:txBody>
          <a:bodyPr wrap="square" lIns="0" tIns="0" rIns="0" bIns="0" rtlCol="0" anchor="t"/>
          <a:lstStyle/>
          <a:p>
            <a:pPr algn="ctr" indent="0" marL="0">
              <a:buNone/>
            </a:pPr>
            <a:r>
              <a:rPr lang="en-US" sz="2800" b="1" dirty="0">
                <a:solidFill>
                  <a:srgbClr val="1B2A4A"/>
                </a:solidFill>
                <a:latin typeface="Cambria" pitchFamily="34" charset="0"/>
                <a:ea typeface="Cambria" pitchFamily="34" charset="-122"/>
                <a:cs typeface="Cambria" pitchFamily="34" charset="-120"/>
              </a:rPr>
              <a:t>$10,000</a:t>
            </a:r>
            <a:endParaRPr lang="en-US" sz="2800" dirty="0"/>
          </a:p>
        </p:txBody>
      </p:sp>
      <p:sp>
        <p:nvSpPr>
          <p:cNvPr id="18" name="Text 16"/>
          <p:cNvSpPr txBox="1"/>
          <p:nvPr/>
        </p:nvSpPr>
        <p:spPr>
          <a:xfrm>
            <a:off x="9235440" y="2651760"/>
            <a:ext cx="2221992" cy="457200"/>
          </a:xfrm>
          <a:prstGeom prst="rect">
            <a:avLst/>
          </a:prstGeom>
          <a:noFill/>
          <a:ln/>
        </p:spPr>
        <p:txBody>
          <a:bodyPr wrap="square" lIns="0" tIns="0" rIns="0" bIns="0" rtlCol="0" anchor="t"/>
          <a:lstStyle/>
          <a:p>
            <a:pPr algn="ctr" indent="0" marL="0">
              <a:buNone/>
            </a:pPr>
            <a:r>
              <a:rPr lang="en-US" sz="1250" b="1" dirty="0">
                <a:solidFill>
                  <a:srgbClr val="1B2A4A"/>
                </a:solidFill>
                <a:latin typeface="Calibri" pitchFamily="34" charset="0"/>
                <a:ea typeface="Calibri" pitchFamily="34" charset="-122"/>
                <a:cs typeface="Calibri" pitchFamily="34" charset="-120"/>
              </a:rPr>
              <a:t>Unfunded repairs per unit</a:t>
            </a:r>
            <a:endParaRPr lang="en-US" sz="1250" dirty="0"/>
          </a:p>
        </p:txBody>
      </p:sp>
      <p:sp>
        <p:nvSpPr>
          <p:cNvPr id="19" name="Text 17"/>
          <p:cNvSpPr txBox="1"/>
          <p:nvPr/>
        </p:nvSpPr>
        <p:spPr>
          <a:xfrm>
            <a:off x="9235440" y="3145536"/>
            <a:ext cx="2221992" cy="1600200"/>
          </a:xfrm>
          <a:prstGeom prst="rect">
            <a:avLst/>
          </a:prstGeom>
          <a:noFill/>
          <a:ln/>
        </p:spPr>
        <p:txBody>
          <a:bodyPr wrap="square" lIns="0" tIns="0" rIns="0" bIns="0" rtlCol="0" anchor="t"/>
          <a:lstStyle/>
          <a:p>
            <a:pPr algn="ctr" indent="0" marL="0">
              <a:buNone/>
            </a:pPr>
            <a:r>
              <a:rPr lang="en-US" sz="1150" dirty="0">
                <a:solidFill>
                  <a:srgbClr val="1A1A1A"/>
                </a:solidFill>
                <a:latin typeface="Calibri" pitchFamily="34" charset="0"/>
                <a:ea typeface="Calibri" pitchFamily="34" charset="-122"/>
                <a:cs typeface="Calibri" pitchFamily="34" charset="-120"/>
              </a:rPr>
              <a:t>Unfunded repairs above this per unit due within 12 months count as critical. Work funded by a special assessment, or done by the owner, is excluded.</a:t>
            </a:r>
            <a:endParaRPr lang="en-US" sz="1150" dirty="0"/>
          </a:p>
        </p:txBody>
      </p:sp>
      <p:sp>
        <p:nvSpPr>
          <p:cNvPr id="20" name="Shape 18"/>
          <p:cNvSpPr/>
          <p:nvPr/>
        </p:nvSpPr>
        <p:spPr>
          <a:xfrm>
            <a:off x="640080" y="5074920"/>
            <a:ext cx="10908792" cy="1097280"/>
          </a:xfrm>
          <a:prstGeom prst="roundRect">
            <a:avLst>
              <a:gd name="adj" fmla="val 6667"/>
            </a:avLst>
          </a:prstGeom>
          <a:solidFill>
            <a:srgbClr val="F5F6F8"/>
          </a:solidFill>
          <a:ln w="12700">
            <a:solidFill>
              <a:srgbClr val="F5F6F8"/>
            </a:solidFill>
            <a:prstDash val="solid"/>
          </a:ln>
        </p:spPr>
      </p:sp>
      <p:sp>
        <p:nvSpPr>
          <p:cNvPr id="21" name="Text 19"/>
          <p:cNvSpPr txBox="1"/>
          <p:nvPr/>
        </p:nvSpPr>
        <p:spPr>
          <a:xfrm>
            <a:off x="932688" y="5285232"/>
            <a:ext cx="10332720" cy="777240"/>
          </a:xfrm>
          <a:prstGeom prst="rect">
            <a:avLst/>
          </a:prstGeom>
          <a:noFill/>
          <a:ln/>
        </p:spPr>
        <p:txBody>
          <a:bodyPr wrap="square" lIns="0" tIns="0" rIns="0" bIns="0" rtlCol="0" anchor="t"/>
          <a:lstStyle/>
          <a:p>
            <a:pPr indent="0" marL="0">
              <a:buNone/>
            </a:pPr>
            <a:r>
              <a:rPr lang="en-US" sz="1250" dirty="0">
                <a:solidFill>
                  <a:srgbClr val="1A1A1A"/>
                </a:solidFill>
                <a:latin typeface="Calibri" pitchFamily="34" charset="0"/>
                <a:ea typeface="Calibri" pitchFamily="34" charset="-122"/>
                <a:cs typeface="Calibri" pitchFamily="34" charset="-120"/>
              </a:rPr>
              <a:t>Litigation over the safety, structural soundness, habitability, or functional use of a project also makes it ineligible. There are exceptions, including non-monetary disputes, fully insured claims, and suits to recover money already spent on completed repairs where losing would not materially hurt the association. Ask before assuming either way.</a:t>
            </a:r>
            <a:endParaRPr lang="en-US" sz="1250" dirty="0"/>
          </a:p>
        </p:txBody>
      </p:sp>
      <p:sp>
        <p:nvSpPr>
          <p:cNvPr id="22" name="Text 20"/>
          <p:cNvSpPr txBox="1"/>
          <p:nvPr/>
        </p:nvSpPr>
        <p:spPr>
          <a:xfrm>
            <a:off x="640080" y="6355080"/>
            <a:ext cx="9601200" cy="256032"/>
          </a:xfrm>
          <a:prstGeom prst="rect">
            <a:avLst/>
          </a:prstGeom>
          <a:noFill/>
          <a:ln/>
        </p:spPr>
        <p:txBody>
          <a:bodyPr wrap="square" lIns="0" tIns="0" rIns="0" bIns="0" rtlCol="0" anchor="t"/>
          <a:lstStyle/>
          <a:p>
            <a:pPr indent="0" marL="0">
              <a:buNone/>
            </a:pPr>
            <a:r>
              <a:rPr lang="en-US" sz="900" dirty="0">
                <a:solidFill>
                  <a:srgbClr val="6B7280"/>
                </a:solidFill>
                <a:latin typeface="Calibri" pitchFamily="34" charset="0"/>
                <a:ea typeface="Calibri" pitchFamily="34" charset="-122"/>
                <a:cs typeface="Calibri" pitchFamily="34" charset="-120"/>
              </a:rPr>
              <a:t>Fannie Mae Selling Guide B4-2.1-03 and B4-2.2-01</a:t>
            </a:r>
            <a:endParaRPr lang="en-US" sz="900" dirty="0"/>
          </a:p>
        </p:txBody>
      </p:sp>
      <p:pic>
        <p:nvPicPr>
          <p:cNvPr id="23" name="Image 0" descr="./img/logo.png">    </p:cNvPr>
          <p:cNvPicPr>
            <a:picLocks noChangeAspect="1"/>
          </p:cNvPicPr>
          <p:nvPr/>
        </p:nvPicPr>
        <p:blipFill>
          <a:blip r:embed="rId1"/>
          <a:stretch>
            <a:fillRect/>
          </a:stretch>
        </p:blipFill>
        <p:spPr>
          <a:xfrm>
            <a:off x="10442448" y="6291072"/>
            <a:ext cx="1380744" cy="538582"/>
          </a:xfrm>
          <a:prstGeom prst="rect">
            <a:avLst/>
          </a:prstGeom>
        </p:spPr>
      </p:pic>
      <p:sp>
        <p:nvSpPr>
          <p:cNvPr id="24" name="Text 21"/>
          <p:cNvSpPr txBox="1"/>
          <p:nvPr/>
        </p:nvSpPr>
        <p:spPr>
          <a:xfrm>
            <a:off x="640080" y="6528816"/>
            <a:ext cx="9601200" cy="237744"/>
          </a:xfrm>
          <a:prstGeom prst="rect">
            <a:avLst/>
          </a:prstGeom>
          <a:noFill/>
          <a:ln/>
        </p:spPr>
        <p:txBody>
          <a:bodyPr wrap="square" lIns="0" tIns="0" rIns="0" bIns="0" rtlCol="0" anchor="t"/>
          <a:lstStyle/>
          <a:p>
            <a:pPr indent="0" marL="0">
              <a:buNone/>
            </a:pPr>
            <a:r>
              <a:rPr lang="en-US" sz="850" dirty="0">
                <a:solidFill>
                  <a:srgbClr val="9AA3B2"/>
                </a:solidFill>
                <a:latin typeface="Calibri" pitchFamily="34" charset="0"/>
                <a:ea typeface="Calibri" pitchFamily="34" charset="-122"/>
                <a:cs typeface="Calibri" pitchFamily="34" charset="-120"/>
              </a:rPr>
              <a:t>Prepared by Tim Hardin  |  United Modern Mortgage powered by New American Funding  |  NMLS 294131</a:t>
            </a:r>
            <a:endParaRPr lang="en-US" sz="8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1B2A4A"/>
        </a:solidFill>
      </p:bgPr>
    </p:bg>
    <p:spTree>
      <p:nvGrpSpPr>
        <p:cNvPr id="1" name=""/>
        <p:cNvGrpSpPr/>
        <p:nvPr/>
      </p:nvGrpSpPr>
      <p:grpSpPr>
        <a:xfrm>
          <a:off x="0" y="0"/>
          <a:ext cx="0" cy="0"/>
          <a:chOff x="0" y="0"/>
          <a:chExt cx="0" cy="0"/>
        </a:xfrm>
      </p:grpSpPr>
      <p:sp>
        <p:nvSpPr>
          <p:cNvPr id="2" name="Text 0"/>
          <p:cNvSpPr txBox="1"/>
          <p:nvPr/>
        </p:nvSpPr>
        <p:spPr>
          <a:xfrm>
            <a:off x="640080" y="384048"/>
            <a:ext cx="10908792" cy="658368"/>
          </a:xfrm>
          <a:prstGeom prst="rect">
            <a:avLst/>
          </a:prstGeom>
          <a:noFill/>
          <a:ln/>
        </p:spPr>
        <p:txBody>
          <a:bodyPr wrap="square" lIns="0" tIns="0" rIns="0" bIns="0" rtlCol="0" anchor="t"/>
          <a:lstStyle/>
          <a:p>
            <a:pPr indent="0" marL="0">
              <a:buNone/>
            </a:pPr>
            <a:r>
              <a:rPr lang="en-US" sz="3400" b="1" dirty="0">
                <a:solidFill>
                  <a:srgbClr val="FFFFFF"/>
                </a:solidFill>
                <a:latin typeface="Cambria" pitchFamily="34" charset="0"/>
                <a:ea typeface="Cambria" pitchFamily="34" charset="-122"/>
                <a:cs typeface="Cambria" pitchFamily="34" charset="-120"/>
              </a:rPr>
              <a:t>Critical repairs and the document that clears them</a:t>
            </a:r>
            <a:endParaRPr lang="en-US" sz="3400" dirty="0"/>
          </a:p>
        </p:txBody>
      </p:sp>
      <p:sp>
        <p:nvSpPr>
          <p:cNvPr id="3" name="Text 1"/>
          <p:cNvSpPr txBox="1"/>
          <p:nvPr/>
        </p:nvSpPr>
        <p:spPr>
          <a:xfrm>
            <a:off x="640080" y="1060704"/>
            <a:ext cx="10908792" cy="384048"/>
          </a:xfrm>
          <a:prstGeom prst="rect">
            <a:avLst/>
          </a:prstGeom>
          <a:noFill/>
          <a:ln/>
        </p:spPr>
        <p:txBody>
          <a:bodyPr wrap="square" lIns="0" tIns="0" rIns="0" bIns="0" rtlCol="0" anchor="t"/>
          <a:lstStyle/>
          <a:p>
            <a:pPr indent="0" marL="0">
              <a:buNone/>
            </a:pPr>
            <a:r>
              <a:rPr lang="en-US" sz="1400" dirty="0">
                <a:solidFill>
                  <a:srgbClr val="EFE3C4"/>
                </a:solidFill>
                <a:latin typeface="Calibri" pitchFamily="34" charset="0"/>
                <a:ea typeface="Calibri" pitchFamily="34" charset="-122"/>
                <a:cs typeface="Calibri" pitchFamily="34" charset="-120"/>
              </a:rPr>
              <a:t>This is where most projects get stuck</a:t>
            </a:r>
            <a:endParaRPr lang="en-US" sz="1400" dirty="0"/>
          </a:p>
        </p:txBody>
      </p:sp>
      <p:sp>
        <p:nvSpPr>
          <p:cNvPr id="4" name="Shape 2"/>
          <p:cNvSpPr/>
          <p:nvPr/>
        </p:nvSpPr>
        <p:spPr>
          <a:xfrm>
            <a:off x="640080" y="1737360"/>
            <a:ext cx="5376672" cy="3108960"/>
          </a:xfrm>
          <a:prstGeom prst="roundRect">
            <a:avLst>
              <a:gd name="adj" fmla="val 2353"/>
            </a:avLst>
          </a:prstGeom>
          <a:solidFill>
            <a:srgbClr val="2E4370"/>
          </a:solidFill>
          <a:ln w="12700">
            <a:solidFill>
              <a:srgbClr val="2E4370"/>
            </a:solidFill>
            <a:prstDash val="solid"/>
          </a:ln>
        </p:spPr>
      </p:sp>
      <p:sp>
        <p:nvSpPr>
          <p:cNvPr id="5" name="Text 3"/>
          <p:cNvSpPr txBox="1"/>
          <p:nvPr/>
        </p:nvSpPr>
        <p:spPr>
          <a:xfrm>
            <a:off x="932688" y="1956816"/>
            <a:ext cx="4754880" cy="310896"/>
          </a:xfrm>
          <a:prstGeom prst="rect">
            <a:avLst/>
          </a:prstGeom>
          <a:noFill/>
          <a:ln/>
        </p:spPr>
        <p:txBody>
          <a:bodyPr wrap="square" lIns="0" tIns="0" rIns="0" bIns="0" rtlCol="0" anchor="t"/>
          <a:lstStyle/>
          <a:p>
            <a:pPr indent="0" marL="0">
              <a:buNone/>
            </a:pPr>
            <a:r>
              <a:rPr lang="en-US" sz="1650" b="1" dirty="0">
                <a:solidFill>
                  <a:srgbClr val="EFE3C4"/>
                </a:solidFill>
                <a:latin typeface="Cambria" pitchFamily="34" charset="0"/>
                <a:ea typeface="Cambria" pitchFamily="34" charset="-122"/>
                <a:cs typeface="Cambria" pitchFamily="34" charset="-120"/>
              </a:rPr>
              <a:t>What counts as critical</a:t>
            </a:r>
            <a:endParaRPr lang="en-US" sz="1650" dirty="0"/>
          </a:p>
        </p:txBody>
      </p:sp>
      <p:sp>
        <p:nvSpPr>
          <p:cNvPr id="6" name="Text 4"/>
          <p:cNvSpPr txBox="1"/>
          <p:nvPr/>
        </p:nvSpPr>
        <p:spPr>
          <a:xfrm>
            <a:off x="932688" y="2359152"/>
            <a:ext cx="4791456" cy="2377440"/>
          </a:xfrm>
          <a:prstGeom prst="rect">
            <a:avLst/>
          </a:prstGeom>
          <a:noFill/>
          <a:ln/>
        </p:spPr>
        <p:txBody>
          <a:bodyPr wrap="square" lIns="0" tIns="0" rIns="0" bIns="0" rtlCol="0" anchor="t"/>
          <a:lstStyle/>
          <a:p>
            <a:pPr marL="177800" indent="-177800">
              <a:spcAft>
                <a:spcPts val="600"/>
              </a:spcAft>
              <a:buSzPct val="100000"/>
              <a:buChar char="•"/>
            </a:pPr>
            <a:r>
              <a:rPr lang="en-US" sz="1200" dirty="0">
                <a:solidFill>
                  <a:srgbClr val="FFFFFF"/>
                </a:solidFill>
                <a:latin typeface="Calibri" pitchFamily="34" charset="0"/>
                <a:ea typeface="Calibri" pitchFamily="34" charset="-122"/>
                <a:cs typeface="Calibri" pitchFamily="34" charset="-120"/>
              </a:rPr>
              <a:t>Deficiencies that could contribute to element or system failure within one year</a:t>
            </a:r>
            <a:endParaRPr lang="en-US" sz="1200" dirty="0"/>
          </a:p>
          <a:p>
            <a:pPr marL="177800" indent="-177800">
              <a:spcAft>
                <a:spcPts val="600"/>
              </a:spcAft>
              <a:buSzPct val="100000"/>
              <a:buChar char="•"/>
            </a:pPr>
            <a:r>
              <a:rPr lang="en-US" sz="1200" dirty="0">
                <a:solidFill>
                  <a:srgbClr val="FFFFFF"/>
                </a:solidFill>
                <a:latin typeface="Calibri" pitchFamily="34" charset="0"/>
                <a:ea typeface="Calibri" pitchFamily="34" charset="-122"/>
                <a:cs typeface="Calibri" pitchFamily="34" charset="-120"/>
              </a:rPr>
              <a:t>Any mold, water intrusion, or damaging leaks</a:t>
            </a:r>
            <a:endParaRPr lang="en-US" sz="1200" dirty="0"/>
          </a:p>
          <a:p>
            <a:pPr marL="177800" indent="-177800">
              <a:spcAft>
                <a:spcPts val="600"/>
              </a:spcAft>
              <a:buSzPct val="100000"/>
              <a:buChar char="•"/>
            </a:pPr>
            <a:r>
              <a:rPr lang="en-US" sz="1200" dirty="0">
                <a:solidFill>
                  <a:srgbClr val="FFFFFF"/>
                </a:solidFill>
                <a:latin typeface="Calibri" pitchFamily="34" charset="0"/>
                <a:ea typeface="Calibri" pitchFamily="34" charset="-122"/>
                <a:cs typeface="Calibri" pitchFamily="34" charset="-120"/>
              </a:rPr>
              <a:t>Advanced physical deterioration</a:t>
            </a:r>
            <a:endParaRPr lang="en-US" sz="1200" dirty="0"/>
          </a:p>
          <a:p>
            <a:pPr marL="177800" indent="-177800">
              <a:spcAft>
                <a:spcPts val="600"/>
              </a:spcAft>
              <a:buSzPct val="100000"/>
              <a:buChar char="•"/>
            </a:pPr>
            <a:r>
              <a:rPr lang="en-US" sz="1200" dirty="0">
                <a:solidFill>
                  <a:srgbClr val="FFFFFF"/>
                </a:solidFill>
                <a:latin typeface="Calibri" pitchFamily="34" charset="0"/>
                <a:ea typeface="Calibri" pitchFamily="34" charset="-122"/>
                <a:cs typeface="Calibri" pitchFamily="34" charset="-120"/>
              </a:rPr>
              <a:t>Failing a jurisdictional inspection for structural safety or habitability</a:t>
            </a:r>
            <a:endParaRPr lang="en-US" sz="1200" dirty="0"/>
          </a:p>
          <a:p>
            <a:pPr marL="177800" indent="-177800">
              <a:spcAft>
                <a:spcPts val="600"/>
              </a:spcAft>
              <a:buSzPct val="100000"/>
              <a:buChar char="•"/>
            </a:pPr>
            <a:r>
              <a:rPr lang="en-US" sz="1200" dirty="0">
                <a:solidFill>
                  <a:srgbClr val="FFFFFF"/>
                </a:solidFill>
                <a:latin typeface="Calibri" pitchFamily="34" charset="0"/>
                <a:ea typeface="Calibri" pitchFamily="34" charset="-122"/>
                <a:cs typeface="Calibri" pitchFamily="34" charset="-120"/>
              </a:rPr>
              <a:t>Unfunded repairs over $10,000 per unit due within 12 months, excluding work funded by a special assessment</a:t>
            </a:r>
            <a:endParaRPr lang="en-US" sz="1200" dirty="0"/>
          </a:p>
        </p:txBody>
      </p:sp>
      <p:sp>
        <p:nvSpPr>
          <p:cNvPr id="7" name="Shape 5"/>
          <p:cNvSpPr/>
          <p:nvPr/>
        </p:nvSpPr>
        <p:spPr>
          <a:xfrm>
            <a:off x="6172200" y="1737360"/>
            <a:ext cx="5376672" cy="3108960"/>
          </a:xfrm>
          <a:prstGeom prst="roundRect">
            <a:avLst>
              <a:gd name="adj" fmla="val 2353"/>
            </a:avLst>
          </a:prstGeom>
          <a:solidFill>
            <a:srgbClr val="C8A54B"/>
          </a:solidFill>
          <a:ln w="12700">
            <a:solidFill>
              <a:srgbClr val="C8A54B"/>
            </a:solidFill>
            <a:prstDash val="solid"/>
          </a:ln>
        </p:spPr>
      </p:sp>
      <p:sp>
        <p:nvSpPr>
          <p:cNvPr id="8" name="Text 6"/>
          <p:cNvSpPr txBox="1"/>
          <p:nvPr/>
        </p:nvSpPr>
        <p:spPr>
          <a:xfrm>
            <a:off x="6464808" y="1956816"/>
            <a:ext cx="4754880" cy="310896"/>
          </a:xfrm>
          <a:prstGeom prst="rect">
            <a:avLst/>
          </a:prstGeom>
          <a:noFill/>
          <a:ln/>
        </p:spPr>
        <p:txBody>
          <a:bodyPr wrap="square" lIns="0" tIns="0" rIns="0" bIns="0" rtlCol="0" anchor="t"/>
          <a:lstStyle/>
          <a:p>
            <a:pPr indent="0" marL="0">
              <a:buNone/>
            </a:pPr>
            <a:r>
              <a:rPr lang="en-US" sz="1650" b="1" dirty="0">
                <a:solidFill>
                  <a:srgbClr val="1B2A4A"/>
                </a:solidFill>
                <a:latin typeface="Cambria" pitchFamily="34" charset="0"/>
                <a:ea typeface="Cambria" pitchFamily="34" charset="-122"/>
                <a:cs typeface="Cambria" pitchFamily="34" charset="-120"/>
              </a:rPr>
              <a:t>What the rule says clears it</a:t>
            </a:r>
            <a:endParaRPr lang="en-US" sz="1650" dirty="0"/>
          </a:p>
        </p:txBody>
      </p:sp>
      <p:sp>
        <p:nvSpPr>
          <p:cNvPr id="9" name="Text 7"/>
          <p:cNvSpPr txBox="1"/>
          <p:nvPr/>
        </p:nvSpPr>
        <p:spPr>
          <a:xfrm>
            <a:off x="6464808" y="2359152"/>
            <a:ext cx="4791456" cy="822960"/>
          </a:xfrm>
          <a:prstGeom prst="rect">
            <a:avLst/>
          </a:prstGeom>
          <a:noFill/>
          <a:ln/>
        </p:spPr>
        <p:txBody>
          <a:bodyPr wrap="square" lIns="0" tIns="0" rIns="0" bIns="0" rtlCol="0" anchor="t"/>
          <a:lstStyle/>
          <a:p>
            <a:pPr indent="0" marL="0">
              <a:buNone/>
            </a:pPr>
            <a:r>
              <a:rPr lang="en-US" sz="1250" i="1" dirty="0">
                <a:solidFill>
                  <a:srgbClr val="1B2A4A"/>
                </a:solidFill>
                <a:latin typeface="Calibri" pitchFamily="34" charset="0"/>
                <a:ea typeface="Calibri" pitchFamily="34" charset="-122"/>
                <a:cs typeface="Calibri" pitchFamily="34" charset="-120"/>
              </a:rPr>
              <a:t>The lender must review "an engineer's report or substantially similar document" to determine that the repairs completed have resolved the concerns.</a:t>
            </a:r>
            <a:endParaRPr lang="en-US" sz="1250" dirty="0"/>
          </a:p>
        </p:txBody>
      </p:sp>
      <p:sp>
        <p:nvSpPr>
          <p:cNvPr id="10" name="Text 8"/>
          <p:cNvSpPr txBox="1"/>
          <p:nvPr/>
        </p:nvSpPr>
        <p:spPr>
          <a:xfrm>
            <a:off x="6464808" y="3218688"/>
            <a:ext cx="4791456" cy="1508760"/>
          </a:xfrm>
          <a:prstGeom prst="rect">
            <a:avLst/>
          </a:prstGeom>
          <a:noFill/>
          <a:ln/>
        </p:spPr>
        <p:txBody>
          <a:bodyPr wrap="square" lIns="0" tIns="0" rIns="0" bIns="0" rtlCol="0" anchor="t"/>
          <a:lstStyle/>
          <a:p>
            <a:pPr indent="0" marL="0">
              <a:buNone/>
            </a:pPr>
            <a:r>
              <a:rPr lang="en-US" sz="1200" dirty="0">
                <a:solidFill>
                  <a:srgbClr val="1B2A4A"/>
                </a:solidFill>
                <a:latin typeface="Calibri" pitchFamily="34" charset="0"/>
                <a:ea typeface="Calibri" pitchFamily="34" charset="-122"/>
                <a:cs typeface="Calibri" pitchFamily="34" charset="-120"/>
              </a:rPr>
              <a:t>Substantially similar is the phrase that matters, and what qualifies is the lender's judgment. In my experience, a signed completion report from the repair contractor that lists each location and confirms the work is finished has been accepted. A new engineering report has not been automatically required. Acceptance varies by lender.</a:t>
            </a:r>
            <a:endParaRPr lang="en-US" sz="1200" dirty="0"/>
          </a:p>
        </p:txBody>
      </p:sp>
      <p:sp>
        <p:nvSpPr>
          <p:cNvPr id="11" name="Shape 9"/>
          <p:cNvSpPr/>
          <p:nvPr/>
        </p:nvSpPr>
        <p:spPr>
          <a:xfrm>
            <a:off x="640080" y="5074920"/>
            <a:ext cx="10908792" cy="1097280"/>
          </a:xfrm>
          <a:prstGeom prst="roundRect">
            <a:avLst>
              <a:gd name="adj" fmla="val 6667"/>
            </a:avLst>
          </a:prstGeom>
          <a:solidFill>
            <a:srgbClr val="2E4370"/>
          </a:solidFill>
          <a:ln w="12700">
            <a:solidFill>
              <a:srgbClr val="2E4370"/>
            </a:solidFill>
            <a:prstDash val="solid"/>
          </a:ln>
        </p:spPr>
      </p:sp>
      <p:sp>
        <p:nvSpPr>
          <p:cNvPr id="12" name="Text 10"/>
          <p:cNvSpPr txBox="1"/>
          <p:nvPr/>
        </p:nvSpPr>
        <p:spPr>
          <a:xfrm>
            <a:off x="932688" y="5321808"/>
            <a:ext cx="10332720" cy="640080"/>
          </a:xfrm>
          <a:prstGeom prst="rect">
            <a:avLst/>
          </a:prstGeom>
          <a:noFill/>
          <a:ln/>
        </p:spPr>
        <p:txBody>
          <a:bodyPr wrap="square" lIns="0" tIns="0" rIns="0" bIns="0" rtlCol="0" anchor="t"/>
          <a:lstStyle/>
          <a:p>
            <a:pPr indent="0" marL="0">
              <a:buNone/>
            </a:pPr>
            <a:r>
              <a:rPr lang="en-US" sz="1350" b="1" dirty="0">
                <a:solidFill>
                  <a:srgbClr val="C8A54B"/>
                </a:solidFill>
                <a:latin typeface="Calibri" pitchFamily="34" charset="0"/>
                <a:ea typeface="Calibri" pitchFamily="34" charset="-122"/>
                <a:cs typeface="Calibri" pitchFamily="34" charset="-120"/>
              </a:rPr>
              <a:t>In my experience, paid invoices alone have not been accepted. An invoice shows money moved. The underwriter is looking for something that says the job was finished.</a:t>
            </a:r>
            <a:endParaRPr lang="en-US" sz="1350" dirty="0"/>
          </a:p>
        </p:txBody>
      </p:sp>
      <p:sp>
        <p:nvSpPr>
          <p:cNvPr id="13" name="Text 11"/>
          <p:cNvSpPr txBox="1"/>
          <p:nvPr/>
        </p:nvSpPr>
        <p:spPr>
          <a:xfrm>
            <a:off x="640080" y="6355080"/>
            <a:ext cx="9601200" cy="256032"/>
          </a:xfrm>
          <a:prstGeom prst="rect">
            <a:avLst/>
          </a:prstGeom>
          <a:noFill/>
          <a:ln/>
        </p:spPr>
        <p:txBody>
          <a:bodyPr wrap="square" lIns="0" tIns="0" rIns="0" bIns="0" rtlCol="0" anchor="t"/>
          <a:lstStyle/>
          <a:p>
            <a:pPr indent="0" marL="0">
              <a:buNone/>
            </a:pPr>
            <a:r>
              <a:rPr lang="en-US" sz="900" dirty="0">
                <a:solidFill>
                  <a:srgbClr val="9FB0CC"/>
                </a:solidFill>
                <a:latin typeface="Calibri" pitchFamily="34" charset="0"/>
                <a:ea typeface="Calibri" pitchFamily="34" charset="-122"/>
                <a:cs typeface="Calibri" pitchFamily="34" charset="-120"/>
              </a:rPr>
              <a:t>Fannie Mae Selling Guide B4-2.1-03  |  Project Standards FAQs, August 2026</a:t>
            </a:r>
            <a:endParaRPr lang="en-US" sz="900" dirty="0"/>
          </a:p>
        </p:txBody>
      </p:sp>
      <p:pic>
        <p:nvPicPr>
          <p:cNvPr id="14" name="Image 0" descr="./img/logo.png">    </p:cNvPr>
          <p:cNvPicPr>
            <a:picLocks noChangeAspect="1"/>
          </p:cNvPicPr>
          <p:nvPr/>
        </p:nvPicPr>
        <p:blipFill>
          <a:blip r:embed="rId1"/>
          <a:stretch>
            <a:fillRect/>
          </a:stretch>
        </p:blipFill>
        <p:spPr>
          <a:xfrm>
            <a:off x="10442448" y="6291072"/>
            <a:ext cx="1380744" cy="538582"/>
          </a:xfrm>
          <a:prstGeom prst="rect">
            <a:avLst/>
          </a:prstGeom>
        </p:spPr>
      </p:pic>
      <p:sp>
        <p:nvSpPr>
          <p:cNvPr id="15" name="Text 12"/>
          <p:cNvSpPr txBox="1"/>
          <p:nvPr/>
        </p:nvSpPr>
        <p:spPr>
          <a:xfrm>
            <a:off x="640080" y="6528816"/>
            <a:ext cx="9601200" cy="237744"/>
          </a:xfrm>
          <a:prstGeom prst="rect">
            <a:avLst/>
          </a:prstGeom>
          <a:noFill/>
          <a:ln/>
        </p:spPr>
        <p:txBody>
          <a:bodyPr wrap="square" lIns="0" tIns="0" rIns="0" bIns="0" rtlCol="0" anchor="t"/>
          <a:lstStyle/>
          <a:p>
            <a:pPr indent="0" marL="0">
              <a:buNone/>
            </a:pPr>
            <a:r>
              <a:rPr lang="en-US" sz="850" dirty="0">
                <a:solidFill>
                  <a:srgbClr val="7C8CA8"/>
                </a:solidFill>
                <a:latin typeface="Calibri" pitchFamily="34" charset="0"/>
                <a:ea typeface="Calibri" pitchFamily="34" charset="-122"/>
                <a:cs typeface="Calibri" pitchFamily="34" charset="-120"/>
              </a:rPr>
              <a:t>Prepared by Tim Hardin  |  United Modern Mortgage powered by New American Funding  |  NMLS 294131</a:t>
            </a:r>
            <a:endParaRPr lang="en-US" sz="8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FFFFF"/>
        </a:solidFill>
      </p:bgPr>
    </p:bg>
    <p:spTree>
      <p:nvGrpSpPr>
        <p:cNvPr id="1" name=""/>
        <p:cNvGrpSpPr/>
        <p:nvPr/>
      </p:nvGrpSpPr>
      <p:grpSpPr>
        <a:xfrm>
          <a:off x="0" y="0"/>
          <a:ext cx="0" cy="0"/>
          <a:chOff x="0" y="0"/>
          <a:chExt cx="0" cy="0"/>
        </a:xfrm>
      </p:grpSpPr>
      <p:sp>
        <p:nvSpPr>
          <p:cNvPr id="2" name="Text 0"/>
          <p:cNvSpPr txBox="1"/>
          <p:nvPr/>
        </p:nvSpPr>
        <p:spPr>
          <a:xfrm>
            <a:off x="640080" y="384048"/>
            <a:ext cx="10908792" cy="658368"/>
          </a:xfrm>
          <a:prstGeom prst="rect">
            <a:avLst/>
          </a:prstGeom>
          <a:noFill/>
          <a:ln/>
        </p:spPr>
        <p:txBody>
          <a:bodyPr wrap="square" lIns="0" tIns="0" rIns="0" bIns="0" rtlCol="0" anchor="t"/>
          <a:lstStyle/>
          <a:p>
            <a:pPr indent="0" marL="0">
              <a:buNone/>
            </a:pPr>
            <a:r>
              <a:rPr lang="en-US" sz="3400" b="1" dirty="0">
                <a:solidFill>
                  <a:srgbClr val="1B2A4A"/>
                </a:solidFill>
                <a:latin typeface="Cambria" pitchFamily="34" charset="0"/>
                <a:ea typeface="Cambria" pitchFamily="34" charset="-122"/>
                <a:cs typeface="Cambria" pitchFamily="34" charset="-120"/>
              </a:rPr>
              <a:t>Some of the 2026 changes help associations</a:t>
            </a:r>
            <a:endParaRPr lang="en-US" sz="3400" dirty="0"/>
          </a:p>
        </p:txBody>
      </p:sp>
      <p:sp>
        <p:nvSpPr>
          <p:cNvPr id="3" name="Text 1"/>
          <p:cNvSpPr txBox="1"/>
          <p:nvPr/>
        </p:nvSpPr>
        <p:spPr>
          <a:xfrm>
            <a:off x="640080" y="1060704"/>
            <a:ext cx="10908792" cy="384048"/>
          </a:xfrm>
          <a:prstGeom prst="rect">
            <a:avLst/>
          </a:prstGeom>
          <a:noFill/>
          <a:ln/>
        </p:spPr>
        <p:txBody>
          <a:bodyPr wrap="square" lIns="0" tIns="0" rIns="0" bIns="0" rtlCol="0" anchor="t"/>
          <a:lstStyle/>
          <a:p>
            <a:pPr indent="0" marL="0">
              <a:buNone/>
            </a:pPr>
            <a:r>
              <a:rPr lang="en-US" sz="1400" dirty="0">
                <a:solidFill>
                  <a:srgbClr val="6B7280"/>
                </a:solidFill>
                <a:latin typeface="Calibri" pitchFamily="34" charset="0"/>
                <a:ea typeface="Calibri" pitchFamily="34" charset="-122"/>
                <a:cs typeface="Calibri" pitchFamily="34" charset="-120"/>
              </a:rPr>
              <a:t>Not everything got harder</a:t>
            </a:r>
            <a:endParaRPr lang="en-US" sz="1400" dirty="0"/>
          </a:p>
        </p:txBody>
      </p:sp>
      <p:sp>
        <p:nvSpPr>
          <p:cNvPr id="4" name="Shape 2"/>
          <p:cNvSpPr/>
          <p:nvPr/>
        </p:nvSpPr>
        <p:spPr>
          <a:xfrm>
            <a:off x="640080" y="1691640"/>
            <a:ext cx="10908792" cy="1234440"/>
          </a:xfrm>
          <a:prstGeom prst="roundRect">
            <a:avLst>
              <a:gd name="adj" fmla="val 5926"/>
            </a:avLst>
          </a:prstGeom>
          <a:solidFill>
            <a:srgbClr val="F5F6F8"/>
          </a:solidFill>
          <a:ln w="12700">
            <a:solidFill>
              <a:srgbClr val="F5F6F8"/>
            </a:solidFill>
            <a:prstDash val="solid"/>
          </a:ln>
        </p:spPr>
      </p:sp>
      <p:sp>
        <p:nvSpPr>
          <p:cNvPr id="5" name="Shape 3"/>
          <p:cNvSpPr/>
          <p:nvPr/>
        </p:nvSpPr>
        <p:spPr>
          <a:xfrm>
            <a:off x="932688" y="2093976"/>
            <a:ext cx="402336" cy="402336"/>
          </a:xfrm>
          <a:prstGeom prst="ellipse">
            <a:avLst/>
          </a:prstGeom>
          <a:solidFill>
            <a:srgbClr val="2F6B4F"/>
          </a:solidFill>
          <a:ln w="12700">
            <a:solidFill>
              <a:srgbClr val="2F6B4F"/>
            </a:solidFill>
            <a:prstDash val="solid"/>
          </a:ln>
        </p:spPr>
      </p:sp>
      <p:sp>
        <p:nvSpPr>
          <p:cNvPr id="6" name="Text 4"/>
          <p:cNvSpPr txBox="1"/>
          <p:nvPr/>
        </p:nvSpPr>
        <p:spPr>
          <a:xfrm>
            <a:off x="932688" y="2093976"/>
            <a:ext cx="402336" cy="402336"/>
          </a:xfrm>
          <a:prstGeom prst="rect">
            <a:avLst/>
          </a:prstGeom>
          <a:noFill/>
          <a:ln/>
        </p:spPr>
        <p:txBody>
          <a:bodyPr wrap="square" lIns="0" tIns="0" rIns="0" bIns="0" rtlCol="0" anchor="ctr"/>
          <a:lstStyle/>
          <a:p>
            <a:pPr algn="ctr" indent="0" marL="0">
              <a:buNone/>
            </a:pPr>
            <a:r>
              <a:rPr lang="en-US" sz="1500" b="1" dirty="0">
                <a:solidFill>
                  <a:srgbClr val="FFFFFF"/>
                </a:solidFill>
                <a:latin typeface="Calibri" pitchFamily="34" charset="0"/>
                <a:ea typeface="Calibri" pitchFamily="34" charset="-122"/>
                <a:cs typeface="Calibri" pitchFamily="34" charset="-120"/>
              </a:rPr>
              <a:t>✓</a:t>
            </a:r>
            <a:endParaRPr lang="en-US" sz="1500" dirty="0"/>
          </a:p>
        </p:txBody>
      </p:sp>
      <p:sp>
        <p:nvSpPr>
          <p:cNvPr id="7" name="Text 5"/>
          <p:cNvSpPr txBox="1"/>
          <p:nvPr/>
        </p:nvSpPr>
        <p:spPr>
          <a:xfrm>
            <a:off x="1572768" y="1874520"/>
            <a:ext cx="9601200" cy="310896"/>
          </a:xfrm>
          <a:prstGeom prst="rect">
            <a:avLst/>
          </a:prstGeom>
          <a:noFill/>
          <a:ln/>
        </p:spPr>
        <p:txBody>
          <a:bodyPr wrap="square" lIns="0" tIns="0" rIns="0" bIns="0" rtlCol="0" anchor="t"/>
          <a:lstStyle/>
          <a:p>
            <a:pPr indent="0" marL="0">
              <a:buNone/>
            </a:pPr>
            <a:r>
              <a:rPr lang="en-US" sz="1700" b="1" dirty="0">
                <a:solidFill>
                  <a:srgbClr val="1B2A4A"/>
                </a:solidFill>
                <a:latin typeface="Cambria" pitchFamily="34" charset="0"/>
                <a:ea typeface="Cambria" pitchFamily="34" charset="-122"/>
                <a:cs typeface="Cambria" pitchFamily="34" charset="-120"/>
              </a:rPr>
              <a:t>Small projects get a lighter review</a:t>
            </a:r>
            <a:endParaRPr lang="en-US" sz="1700" dirty="0"/>
          </a:p>
        </p:txBody>
      </p:sp>
      <p:sp>
        <p:nvSpPr>
          <p:cNvPr id="8" name="Text 6"/>
          <p:cNvSpPr txBox="1"/>
          <p:nvPr/>
        </p:nvSpPr>
        <p:spPr>
          <a:xfrm>
            <a:off x="1572768" y="2221992"/>
            <a:ext cx="9601200" cy="640080"/>
          </a:xfrm>
          <a:prstGeom prst="rect">
            <a:avLst/>
          </a:prstGeom>
          <a:noFill/>
          <a:ln/>
        </p:spPr>
        <p:txBody>
          <a:bodyPr wrap="square" lIns="0" tIns="0" rIns="0" bIns="0" rtlCol="0" anchor="t"/>
          <a:lstStyle/>
          <a:p>
            <a:pPr indent="0" marL="0">
              <a:buNone/>
            </a:pPr>
            <a:r>
              <a:rPr lang="en-US" sz="1250" dirty="0">
                <a:solidFill>
                  <a:srgbClr val="1A1A1A"/>
                </a:solidFill>
                <a:latin typeface="Calibri" pitchFamily="34" charset="0"/>
                <a:ea typeface="Calibri" pitchFamily="34" charset="-122"/>
                <a:cs typeface="Calibri" pitchFamily="34" charset="-120"/>
              </a:rPr>
              <a:t>The waiver of project review now covers projects with ten or fewer units, provided a five to ten unit project is not part of a master association. The reserve, delinquency, and ownership tests fall away. Insurance rules still apply, the project still cannot be flagged, and Freddie Mac still requires no critical repairs.</a:t>
            </a:r>
            <a:endParaRPr lang="en-US" sz="1250" dirty="0"/>
          </a:p>
        </p:txBody>
      </p:sp>
      <p:sp>
        <p:nvSpPr>
          <p:cNvPr id="9" name="Shape 7"/>
          <p:cNvSpPr/>
          <p:nvPr/>
        </p:nvSpPr>
        <p:spPr>
          <a:xfrm>
            <a:off x="640080" y="3108960"/>
            <a:ext cx="10908792" cy="1234440"/>
          </a:xfrm>
          <a:prstGeom prst="roundRect">
            <a:avLst>
              <a:gd name="adj" fmla="val 5926"/>
            </a:avLst>
          </a:prstGeom>
          <a:solidFill>
            <a:srgbClr val="F5F6F8"/>
          </a:solidFill>
          <a:ln w="12700">
            <a:solidFill>
              <a:srgbClr val="F5F6F8"/>
            </a:solidFill>
            <a:prstDash val="solid"/>
          </a:ln>
        </p:spPr>
      </p:sp>
      <p:sp>
        <p:nvSpPr>
          <p:cNvPr id="10" name="Shape 8"/>
          <p:cNvSpPr/>
          <p:nvPr/>
        </p:nvSpPr>
        <p:spPr>
          <a:xfrm>
            <a:off x="932688" y="3511296"/>
            <a:ext cx="402336" cy="402336"/>
          </a:xfrm>
          <a:prstGeom prst="ellipse">
            <a:avLst/>
          </a:prstGeom>
          <a:solidFill>
            <a:srgbClr val="2F6B4F"/>
          </a:solidFill>
          <a:ln w="12700">
            <a:solidFill>
              <a:srgbClr val="2F6B4F"/>
            </a:solidFill>
            <a:prstDash val="solid"/>
          </a:ln>
        </p:spPr>
      </p:sp>
      <p:sp>
        <p:nvSpPr>
          <p:cNvPr id="11" name="Text 9"/>
          <p:cNvSpPr txBox="1"/>
          <p:nvPr/>
        </p:nvSpPr>
        <p:spPr>
          <a:xfrm>
            <a:off x="932688" y="3511296"/>
            <a:ext cx="402336" cy="402336"/>
          </a:xfrm>
          <a:prstGeom prst="rect">
            <a:avLst/>
          </a:prstGeom>
          <a:noFill/>
          <a:ln/>
        </p:spPr>
        <p:txBody>
          <a:bodyPr wrap="square" lIns="0" tIns="0" rIns="0" bIns="0" rtlCol="0" anchor="ctr"/>
          <a:lstStyle/>
          <a:p>
            <a:pPr algn="ctr" indent="0" marL="0">
              <a:buNone/>
            </a:pPr>
            <a:r>
              <a:rPr lang="en-US" sz="1500" b="1" dirty="0">
                <a:solidFill>
                  <a:srgbClr val="FFFFFF"/>
                </a:solidFill>
                <a:latin typeface="Calibri" pitchFamily="34" charset="0"/>
                <a:ea typeface="Calibri" pitchFamily="34" charset="-122"/>
                <a:cs typeface="Calibri" pitchFamily="34" charset="-120"/>
              </a:rPr>
              <a:t>✓</a:t>
            </a:r>
            <a:endParaRPr lang="en-US" sz="1500" dirty="0"/>
          </a:p>
        </p:txBody>
      </p:sp>
      <p:sp>
        <p:nvSpPr>
          <p:cNvPr id="12" name="Text 10"/>
          <p:cNvSpPr txBox="1"/>
          <p:nvPr/>
        </p:nvSpPr>
        <p:spPr>
          <a:xfrm>
            <a:off x="1572768" y="3291840"/>
            <a:ext cx="9601200" cy="310896"/>
          </a:xfrm>
          <a:prstGeom prst="rect">
            <a:avLst/>
          </a:prstGeom>
          <a:noFill/>
          <a:ln/>
        </p:spPr>
        <p:txBody>
          <a:bodyPr wrap="square" lIns="0" tIns="0" rIns="0" bIns="0" rtlCol="0" anchor="t"/>
          <a:lstStyle/>
          <a:p>
            <a:pPr indent="0" marL="0">
              <a:buNone/>
            </a:pPr>
            <a:r>
              <a:rPr lang="en-US" sz="1700" b="1" dirty="0">
                <a:solidFill>
                  <a:srgbClr val="1B2A4A"/>
                </a:solidFill>
                <a:latin typeface="Cambria" pitchFamily="34" charset="0"/>
                <a:ea typeface="Cambria" pitchFamily="34" charset="-122"/>
                <a:cs typeface="Cambria" pitchFamily="34" charset="-120"/>
              </a:rPr>
              <a:t>Investor limits are gone</a:t>
            </a:r>
            <a:endParaRPr lang="en-US" sz="1700" dirty="0"/>
          </a:p>
        </p:txBody>
      </p:sp>
      <p:sp>
        <p:nvSpPr>
          <p:cNvPr id="13" name="Text 11"/>
          <p:cNvSpPr txBox="1"/>
          <p:nvPr/>
        </p:nvSpPr>
        <p:spPr>
          <a:xfrm>
            <a:off x="1572768" y="3639312"/>
            <a:ext cx="9601200" cy="640080"/>
          </a:xfrm>
          <a:prstGeom prst="rect">
            <a:avLst/>
          </a:prstGeom>
          <a:noFill/>
          <a:ln/>
        </p:spPr>
        <p:txBody>
          <a:bodyPr wrap="square" lIns="0" tIns="0" rIns="0" bIns="0" rtlCol="0" anchor="t"/>
          <a:lstStyle/>
          <a:p>
            <a:pPr indent="0" marL="0">
              <a:buNone/>
            </a:pPr>
            <a:r>
              <a:rPr lang="en-US" sz="1250" dirty="0">
                <a:solidFill>
                  <a:srgbClr val="1A1A1A"/>
                </a:solidFill>
                <a:latin typeface="Calibri" pitchFamily="34" charset="0"/>
                <a:ea typeface="Calibri" pitchFamily="34" charset="-122"/>
                <a:cs typeface="Calibri" pitchFamily="34" charset="-120"/>
              </a:rPr>
              <a:t>Fannie Mae retired its 50% investor concentration limit for established projects. Freddie Mac retired its owner occupancy requirement for established projects. A rental heavy community is no longer blocked on that basis alone.</a:t>
            </a:r>
            <a:endParaRPr lang="en-US" sz="1250" dirty="0"/>
          </a:p>
        </p:txBody>
      </p:sp>
      <p:sp>
        <p:nvSpPr>
          <p:cNvPr id="14" name="Shape 12"/>
          <p:cNvSpPr/>
          <p:nvPr/>
        </p:nvSpPr>
        <p:spPr>
          <a:xfrm>
            <a:off x="640080" y="4526280"/>
            <a:ext cx="10908792" cy="1234440"/>
          </a:xfrm>
          <a:prstGeom prst="roundRect">
            <a:avLst>
              <a:gd name="adj" fmla="val 5926"/>
            </a:avLst>
          </a:prstGeom>
          <a:solidFill>
            <a:srgbClr val="F5F6F8"/>
          </a:solidFill>
          <a:ln w="12700">
            <a:solidFill>
              <a:srgbClr val="F5F6F8"/>
            </a:solidFill>
            <a:prstDash val="solid"/>
          </a:ln>
        </p:spPr>
      </p:sp>
      <p:sp>
        <p:nvSpPr>
          <p:cNvPr id="15" name="Shape 13"/>
          <p:cNvSpPr/>
          <p:nvPr/>
        </p:nvSpPr>
        <p:spPr>
          <a:xfrm>
            <a:off x="932688" y="4928616"/>
            <a:ext cx="402336" cy="402336"/>
          </a:xfrm>
          <a:prstGeom prst="ellipse">
            <a:avLst/>
          </a:prstGeom>
          <a:solidFill>
            <a:srgbClr val="2F6B4F"/>
          </a:solidFill>
          <a:ln w="12700">
            <a:solidFill>
              <a:srgbClr val="2F6B4F"/>
            </a:solidFill>
            <a:prstDash val="solid"/>
          </a:ln>
        </p:spPr>
      </p:sp>
      <p:sp>
        <p:nvSpPr>
          <p:cNvPr id="16" name="Text 14"/>
          <p:cNvSpPr txBox="1"/>
          <p:nvPr/>
        </p:nvSpPr>
        <p:spPr>
          <a:xfrm>
            <a:off x="932688" y="4928616"/>
            <a:ext cx="402336" cy="402336"/>
          </a:xfrm>
          <a:prstGeom prst="rect">
            <a:avLst/>
          </a:prstGeom>
          <a:noFill/>
          <a:ln/>
        </p:spPr>
        <p:txBody>
          <a:bodyPr wrap="square" lIns="0" tIns="0" rIns="0" bIns="0" rtlCol="0" anchor="ctr"/>
          <a:lstStyle/>
          <a:p>
            <a:pPr algn="ctr" indent="0" marL="0">
              <a:buNone/>
            </a:pPr>
            <a:r>
              <a:rPr lang="en-US" sz="1500" b="1" dirty="0">
                <a:solidFill>
                  <a:srgbClr val="FFFFFF"/>
                </a:solidFill>
                <a:latin typeface="Calibri" pitchFamily="34" charset="0"/>
                <a:ea typeface="Calibri" pitchFamily="34" charset="-122"/>
                <a:cs typeface="Calibri" pitchFamily="34" charset="-120"/>
              </a:rPr>
              <a:t>✓</a:t>
            </a:r>
            <a:endParaRPr lang="en-US" sz="1500" dirty="0"/>
          </a:p>
        </p:txBody>
      </p:sp>
      <p:sp>
        <p:nvSpPr>
          <p:cNvPr id="17" name="Text 15"/>
          <p:cNvSpPr txBox="1"/>
          <p:nvPr/>
        </p:nvSpPr>
        <p:spPr>
          <a:xfrm>
            <a:off x="1572768" y="4709160"/>
            <a:ext cx="9601200" cy="310896"/>
          </a:xfrm>
          <a:prstGeom prst="rect">
            <a:avLst/>
          </a:prstGeom>
          <a:noFill/>
          <a:ln/>
        </p:spPr>
        <p:txBody>
          <a:bodyPr wrap="square" lIns="0" tIns="0" rIns="0" bIns="0" rtlCol="0" anchor="t"/>
          <a:lstStyle/>
          <a:p>
            <a:pPr indent="0" marL="0">
              <a:buNone/>
            </a:pPr>
            <a:r>
              <a:rPr lang="en-US" sz="1700" b="1" dirty="0">
                <a:solidFill>
                  <a:srgbClr val="1B2A4A"/>
                </a:solidFill>
                <a:latin typeface="Cambria" pitchFamily="34" charset="0"/>
                <a:ea typeface="Cambria" pitchFamily="34" charset="-122"/>
                <a:cs typeface="Cambria" pitchFamily="34" charset="-120"/>
              </a:rPr>
              <a:t>A special assessment is a fix, not a flag</a:t>
            </a:r>
            <a:endParaRPr lang="en-US" sz="1700" dirty="0"/>
          </a:p>
        </p:txBody>
      </p:sp>
      <p:sp>
        <p:nvSpPr>
          <p:cNvPr id="18" name="Text 16"/>
          <p:cNvSpPr txBox="1"/>
          <p:nvPr/>
        </p:nvSpPr>
        <p:spPr>
          <a:xfrm>
            <a:off x="1572768" y="5056632"/>
            <a:ext cx="9601200" cy="640080"/>
          </a:xfrm>
          <a:prstGeom prst="rect">
            <a:avLst/>
          </a:prstGeom>
          <a:noFill/>
          <a:ln/>
        </p:spPr>
        <p:txBody>
          <a:bodyPr wrap="square" lIns="0" tIns="0" rIns="0" bIns="0" rtlCol="0" anchor="t"/>
          <a:lstStyle/>
          <a:p>
            <a:pPr indent="0" marL="0">
              <a:buNone/>
            </a:pPr>
            <a:r>
              <a:rPr lang="en-US" sz="1250" dirty="0">
                <a:solidFill>
                  <a:srgbClr val="1A1A1A"/>
                </a:solidFill>
                <a:latin typeface="Calibri" pitchFamily="34" charset="0"/>
                <a:ea typeface="Calibri" pitchFamily="34" charset="-122"/>
                <a:cs typeface="Calibri" pitchFamily="34" charset="-120"/>
              </a:rPr>
              <a:t>Under the rules, a repair funded by an approved special assessment is not counted as an unfunded critical repair. Funding the work properly is exactly what the agencies want to see.</a:t>
            </a:r>
            <a:endParaRPr lang="en-US" sz="1250" dirty="0"/>
          </a:p>
        </p:txBody>
      </p:sp>
      <p:sp>
        <p:nvSpPr>
          <p:cNvPr id="19" name="Text 17"/>
          <p:cNvSpPr txBox="1"/>
          <p:nvPr/>
        </p:nvSpPr>
        <p:spPr>
          <a:xfrm>
            <a:off x="640080" y="6355080"/>
            <a:ext cx="9601200" cy="256032"/>
          </a:xfrm>
          <a:prstGeom prst="rect">
            <a:avLst/>
          </a:prstGeom>
          <a:noFill/>
          <a:ln/>
        </p:spPr>
        <p:txBody>
          <a:bodyPr wrap="square" lIns="0" tIns="0" rIns="0" bIns="0" rtlCol="0" anchor="t"/>
          <a:lstStyle/>
          <a:p>
            <a:pPr indent="0" marL="0">
              <a:buNone/>
            </a:pPr>
            <a:r>
              <a:rPr lang="en-US" sz="900" dirty="0">
                <a:solidFill>
                  <a:srgbClr val="6B7280"/>
                </a:solidFill>
                <a:latin typeface="Calibri" pitchFamily="34" charset="0"/>
                <a:ea typeface="Calibri" pitchFamily="34" charset="-122"/>
                <a:cs typeface="Calibri" pitchFamily="34" charset="-120"/>
              </a:rPr>
              <a:t>Fannie Mae LL-2026-03 and Selling Guide B4-2.1-02, B4-2.1-03  |  Freddie Mac Bulletin 2026-C</a:t>
            </a:r>
            <a:endParaRPr lang="en-US" sz="900" dirty="0"/>
          </a:p>
        </p:txBody>
      </p:sp>
      <p:pic>
        <p:nvPicPr>
          <p:cNvPr id="20" name="Image 0" descr="./img/logo.png">    </p:cNvPr>
          <p:cNvPicPr>
            <a:picLocks noChangeAspect="1"/>
          </p:cNvPicPr>
          <p:nvPr/>
        </p:nvPicPr>
        <p:blipFill>
          <a:blip r:embed="rId1"/>
          <a:stretch>
            <a:fillRect/>
          </a:stretch>
        </p:blipFill>
        <p:spPr>
          <a:xfrm>
            <a:off x="10442448" y="6291072"/>
            <a:ext cx="1380744" cy="538582"/>
          </a:xfrm>
          <a:prstGeom prst="rect">
            <a:avLst/>
          </a:prstGeom>
        </p:spPr>
      </p:pic>
      <p:sp>
        <p:nvSpPr>
          <p:cNvPr id="21" name="Text 18"/>
          <p:cNvSpPr txBox="1"/>
          <p:nvPr/>
        </p:nvSpPr>
        <p:spPr>
          <a:xfrm>
            <a:off x="640080" y="6528816"/>
            <a:ext cx="9601200" cy="237744"/>
          </a:xfrm>
          <a:prstGeom prst="rect">
            <a:avLst/>
          </a:prstGeom>
          <a:noFill/>
          <a:ln/>
        </p:spPr>
        <p:txBody>
          <a:bodyPr wrap="square" lIns="0" tIns="0" rIns="0" bIns="0" rtlCol="0" anchor="t"/>
          <a:lstStyle/>
          <a:p>
            <a:pPr indent="0" marL="0">
              <a:buNone/>
            </a:pPr>
            <a:r>
              <a:rPr lang="en-US" sz="850" dirty="0">
                <a:solidFill>
                  <a:srgbClr val="9AA3B2"/>
                </a:solidFill>
                <a:latin typeface="Calibri" pitchFamily="34" charset="0"/>
                <a:ea typeface="Calibri" pitchFamily="34" charset="-122"/>
                <a:cs typeface="Calibri" pitchFamily="34" charset="-120"/>
              </a:rPr>
              <a:t>Prepared by Tim Hardin  |  United Modern Mortgage powered by New American Funding  |  NMLS 294131</a:t>
            </a:r>
            <a:endParaRPr lang="en-US" sz="8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FFFFF"/>
        </a:solidFill>
      </p:bgPr>
    </p:bg>
    <p:spTree>
      <p:nvGrpSpPr>
        <p:cNvPr id="1" name=""/>
        <p:cNvGrpSpPr/>
        <p:nvPr/>
      </p:nvGrpSpPr>
      <p:grpSpPr>
        <a:xfrm>
          <a:off x="0" y="0"/>
          <a:ext cx="0" cy="0"/>
          <a:chOff x="0" y="0"/>
          <a:chExt cx="0" cy="0"/>
        </a:xfrm>
      </p:grpSpPr>
      <p:sp>
        <p:nvSpPr>
          <p:cNvPr id="2" name="Text 0"/>
          <p:cNvSpPr txBox="1"/>
          <p:nvPr/>
        </p:nvSpPr>
        <p:spPr>
          <a:xfrm>
            <a:off x="640080" y="384048"/>
            <a:ext cx="10908792" cy="658368"/>
          </a:xfrm>
          <a:prstGeom prst="rect">
            <a:avLst/>
          </a:prstGeom>
          <a:noFill/>
          <a:ln/>
        </p:spPr>
        <p:txBody>
          <a:bodyPr wrap="square" lIns="0" tIns="0" rIns="0" bIns="0" rtlCol="0" anchor="t"/>
          <a:lstStyle/>
          <a:p>
            <a:pPr indent="0" marL="0">
              <a:buNone/>
            </a:pPr>
            <a:r>
              <a:rPr lang="en-US" sz="3400" b="1" dirty="0">
                <a:solidFill>
                  <a:srgbClr val="1B2A4A"/>
                </a:solidFill>
                <a:latin typeface="Cambria" pitchFamily="34" charset="0"/>
                <a:ea typeface="Cambria" pitchFamily="34" charset="-122"/>
                <a:cs typeface="Cambria" pitchFamily="34" charset="-120"/>
              </a:rPr>
              <a:t>What a flagged project actually means</a:t>
            </a:r>
            <a:endParaRPr lang="en-US" sz="3400" dirty="0"/>
          </a:p>
        </p:txBody>
      </p:sp>
      <p:sp>
        <p:nvSpPr>
          <p:cNvPr id="3" name="Text 1"/>
          <p:cNvSpPr txBox="1"/>
          <p:nvPr/>
        </p:nvSpPr>
        <p:spPr>
          <a:xfrm>
            <a:off x="640080" y="1060704"/>
            <a:ext cx="10908792" cy="384048"/>
          </a:xfrm>
          <a:prstGeom prst="rect">
            <a:avLst/>
          </a:prstGeom>
          <a:noFill/>
          <a:ln/>
        </p:spPr>
        <p:txBody>
          <a:bodyPr wrap="square" lIns="0" tIns="0" rIns="0" bIns="0" rtlCol="0" anchor="t"/>
          <a:lstStyle/>
          <a:p>
            <a:pPr indent="0" marL="0">
              <a:buNone/>
            </a:pPr>
            <a:r>
              <a:rPr lang="en-US" sz="1400" dirty="0">
                <a:solidFill>
                  <a:srgbClr val="6B7280"/>
                </a:solidFill>
                <a:latin typeface="Calibri" pitchFamily="34" charset="0"/>
                <a:ea typeface="Calibri" pitchFamily="34" charset="-122"/>
                <a:cs typeface="Calibri" pitchFamily="34" charset="-120"/>
              </a:rPr>
              <a:t>And the free tool most boards have never heard of</a:t>
            </a:r>
            <a:endParaRPr lang="en-US" sz="1400" dirty="0"/>
          </a:p>
        </p:txBody>
      </p:sp>
      <p:sp>
        <p:nvSpPr>
          <p:cNvPr id="4" name="Shape 2"/>
          <p:cNvSpPr/>
          <p:nvPr/>
        </p:nvSpPr>
        <p:spPr>
          <a:xfrm>
            <a:off x="640080" y="1737360"/>
            <a:ext cx="5376672" cy="2148840"/>
          </a:xfrm>
          <a:prstGeom prst="roundRect">
            <a:avLst>
              <a:gd name="adj" fmla="val 3404"/>
            </a:avLst>
          </a:prstGeom>
          <a:solidFill>
            <a:srgbClr val="F5F6F8"/>
          </a:solidFill>
          <a:ln w="12700">
            <a:solidFill>
              <a:srgbClr val="F5F6F8"/>
            </a:solidFill>
            <a:prstDash val="solid"/>
          </a:ln>
        </p:spPr>
      </p:sp>
      <p:sp>
        <p:nvSpPr>
          <p:cNvPr id="5" name="Text 3"/>
          <p:cNvSpPr txBox="1"/>
          <p:nvPr/>
        </p:nvSpPr>
        <p:spPr>
          <a:xfrm>
            <a:off x="932688" y="1938528"/>
            <a:ext cx="4754880" cy="256032"/>
          </a:xfrm>
          <a:prstGeom prst="rect">
            <a:avLst/>
          </a:prstGeom>
          <a:noFill/>
          <a:ln/>
        </p:spPr>
        <p:txBody>
          <a:bodyPr wrap="square" lIns="0" tIns="0" rIns="0" bIns="0" rtlCol="0" anchor="t"/>
          <a:lstStyle/>
          <a:p>
            <a:pPr indent="0" marL="0">
              <a:buNone/>
            </a:pPr>
            <a:r>
              <a:rPr lang="en-US" sz="1250" b="1" dirty="0">
                <a:solidFill>
                  <a:srgbClr val="6B7280"/>
                </a:solidFill>
                <a:latin typeface="Calibri" pitchFamily="34" charset="0"/>
                <a:ea typeface="Calibri" pitchFamily="34" charset="-122"/>
                <a:cs typeface="Calibri" pitchFamily="34" charset="-120"/>
              </a:rPr>
              <a:t>Fannie Mae</a:t>
            </a:r>
            <a:endParaRPr lang="en-US" sz="1250" dirty="0"/>
          </a:p>
        </p:txBody>
      </p:sp>
      <p:sp>
        <p:nvSpPr>
          <p:cNvPr id="6" name="Text 4"/>
          <p:cNvSpPr txBox="1"/>
          <p:nvPr/>
        </p:nvSpPr>
        <p:spPr>
          <a:xfrm>
            <a:off x="932688" y="2212848"/>
            <a:ext cx="4754880" cy="457200"/>
          </a:xfrm>
          <a:prstGeom prst="rect">
            <a:avLst/>
          </a:prstGeom>
          <a:noFill/>
          <a:ln/>
        </p:spPr>
        <p:txBody>
          <a:bodyPr wrap="square" lIns="0" tIns="0" rIns="0" bIns="0" rtlCol="0" anchor="t"/>
          <a:lstStyle/>
          <a:p>
            <a:pPr indent="0" marL="0">
              <a:buNone/>
            </a:pPr>
            <a:r>
              <a:rPr lang="en-US" sz="2600" b="1" dirty="0">
                <a:solidFill>
                  <a:srgbClr val="9B2C2C"/>
                </a:solidFill>
                <a:latin typeface="Cambria" pitchFamily="34" charset="0"/>
                <a:ea typeface="Cambria" pitchFamily="34" charset="-122"/>
                <a:cs typeface="Cambria" pitchFamily="34" charset="-120"/>
              </a:rPr>
              <a:t>Unavailable</a:t>
            </a:r>
            <a:endParaRPr lang="en-US" sz="2600" dirty="0"/>
          </a:p>
        </p:txBody>
      </p:sp>
      <p:sp>
        <p:nvSpPr>
          <p:cNvPr id="7" name="Text 5"/>
          <p:cNvSpPr txBox="1"/>
          <p:nvPr/>
        </p:nvSpPr>
        <p:spPr>
          <a:xfrm>
            <a:off x="932688" y="2743200"/>
            <a:ext cx="4791456" cy="960120"/>
          </a:xfrm>
          <a:prstGeom prst="rect">
            <a:avLst/>
          </a:prstGeom>
          <a:noFill/>
          <a:ln/>
        </p:spPr>
        <p:txBody>
          <a:bodyPr wrap="square" lIns="0" tIns="0" rIns="0" bIns="0" rtlCol="0" anchor="t"/>
          <a:lstStyle/>
          <a:p>
            <a:pPr indent="0" marL="0">
              <a:buNone/>
            </a:pPr>
            <a:r>
              <a:rPr lang="en-US" sz="1250" dirty="0">
                <a:solidFill>
                  <a:srgbClr val="1A1A1A"/>
                </a:solidFill>
                <a:latin typeface="Calibri" pitchFamily="34" charset="0"/>
                <a:ea typeface="Calibri" pitchFamily="34" charset="-122"/>
                <a:cs typeface="Calibri" pitchFamily="34" charset="-120"/>
              </a:rPr>
              <a:t>Loans on units in a project with this status are ineligible for purchase, even when the project review would otherwise be waived.</a:t>
            </a:r>
            <a:endParaRPr lang="en-US" sz="1250" dirty="0"/>
          </a:p>
        </p:txBody>
      </p:sp>
      <p:sp>
        <p:nvSpPr>
          <p:cNvPr id="8" name="Shape 6"/>
          <p:cNvSpPr/>
          <p:nvPr/>
        </p:nvSpPr>
        <p:spPr>
          <a:xfrm>
            <a:off x="6172200" y="1737360"/>
            <a:ext cx="5376672" cy="2148840"/>
          </a:xfrm>
          <a:prstGeom prst="roundRect">
            <a:avLst>
              <a:gd name="adj" fmla="val 3404"/>
            </a:avLst>
          </a:prstGeom>
          <a:solidFill>
            <a:srgbClr val="F5F6F8"/>
          </a:solidFill>
          <a:ln w="12700">
            <a:solidFill>
              <a:srgbClr val="F5F6F8"/>
            </a:solidFill>
            <a:prstDash val="solid"/>
          </a:ln>
        </p:spPr>
      </p:sp>
      <p:sp>
        <p:nvSpPr>
          <p:cNvPr id="9" name="Text 7"/>
          <p:cNvSpPr txBox="1"/>
          <p:nvPr/>
        </p:nvSpPr>
        <p:spPr>
          <a:xfrm>
            <a:off x="6464808" y="1938528"/>
            <a:ext cx="4754880" cy="256032"/>
          </a:xfrm>
          <a:prstGeom prst="rect">
            <a:avLst/>
          </a:prstGeom>
          <a:noFill/>
          <a:ln/>
        </p:spPr>
        <p:txBody>
          <a:bodyPr wrap="square" lIns="0" tIns="0" rIns="0" bIns="0" rtlCol="0" anchor="t"/>
          <a:lstStyle/>
          <a:p>
            <a:pPr indent="0" marL="0">
              <a:buNone/>
            </a:pPr>
            <a:r>
              <a:rPr lang="en-US" sz="1250" b="1" dirty="0">
                <a:solidFill>
                  <a:srgbClr val="6B7280"/>
                </a:solidFill>
                <a:latin typeface="Calibri" pitchFamily="34" charset="0"/>
                <a:ea typeface="Calibri" pitchFamily="34" charset="-122"/>
                <a:cs typeface="Calibri" pitchFamily="34" charset="-120"/>
              </a:rPr>
              <a:t>Freddie Mac</a:t>
            </a:r>
            <a:endParaRPr lang="en-US" sz="1250" dirty="0"/>
          </a:p>
        </p:txBody>
      </p:sp>
      <p:sp>
        <p:nvSpPr>
          <p:cNvPr id="10" name="Text 8"/>
          <p:cNvSpPr txBox="1"/>
          <p:nvPr/>
        </p:nvSpPr>
        <p:spPr>
          <a:xfrm>
            <a:off x="6464808" y="2212848"/>
            <a:ext cx="4754880" cy="457200"/>
          </a:xfrm>
          <a:prstGeom prst="rect">
            <a:avLst/>
          </a:prstGeom>
          <a:noFill/>
          <a:ln/>
        </p:spPr>
        <p:txBody>
          <a:bodyPr wrap="square" lIns="0" tIns="0" rIns="0" bIns="0" rtlCol="0" anchor="t"/>
          <a:lstStyle/>
          <a:p>
            <a:pPr indent="0" marL="0">
              <a:buNone/>
            </a:pPr>
            <a:r>
              <a:rPr lang="en-US" sz="2600" b="1" dirty="0">
                <a:solidFill>
                  <a:srgbClr val="9B2C2C"/>
                </a:solidFill>
                <a:latin typeface="Cambria" pitchFamily="34" charset="0"/>
                <a:ea typeface="Cambria" pitchFamily="34" charset="-122"/>
                <a:cs typeface="Cambria" pitchFamily="34" charset="-120"/>
              </a:rPr>
              <a:t>Not Eligible</a:t>
            </a:r>
            <a:endParaRPr lang="en-US" sz="2600" dirty="0"/>
          </a:p>
        </p:txBody>
      </p:sp>
      <p:sp>
        <p:nvSpPr>
          <p:cNvPr id="11" name="Text 9"/>
          <p:cNvSpPr txBox="1"/>
          <p:nvPr/>
        </p:nvSpPr>
        <p:spPr>
          <a:xfrm>
            <a:off x="6464808" y="2743200"/>
            <a:ext cx="4791456" cy="960120"/>
          </a:xfrm>
          <a:prstGeom prst="rect">
            <a:avLst/>
          </a:prstGeom>
          <a:noFill/>
          <a:ln/>
        </p:spPr>
        <p:txBody>
          <a:bodyPr wrap="square" lIns="0" tIns="0" rIns="0" bIns="0" rtlCol="0" anchor="t"/>
          <a:lstStyle/>
          <a:p>
            <a:pPr indent="0" marL="0">
              <a:buNone/>
            </a:pPr>
            <a:r>
              <a:rPr lang="en-US" sz="1250" dirty="0">
                <a:solidFill>
                  <a:srgbClr val="1A1A1A"/>
                </a:solidFill>
                <a:latin typeface="Calibri" pitchFamily="34" charset="0"/>
                <a:ea typeface="Calibri" pitchFamily="34" charset="-122"/>
                <a:cs typeface="Calibri" pitchFamily="34" charset="-120"/>
              </a:rPr>
              <a:t>The same effect, project wide. An authorized HOA representative who has been given the reasons can submit a Not Eligible Status Data Form to appeal.</a:t>
            </a:r>
            <a:endParaRPr lang="en-US" sz="1250" dirty="0"/>
          </a:p>
        </p:txBody>
      </p:sp>
      <p:sp>
        <p:nvSpPr>
          <p:cNvPr id="12" name="Shape 10"/>
          <p:cNvSpPr/>
          <p:nvPr/>
        </p:nvSpPr>
        <p:spPr>
          <a:xfrm>
            <a:off x="640080" y="4224528"/>
            <a:ext cx="10908792" cy="1874520"/>
          </a:xfrm>
          <a:prstGeom prst="roundRect">
            <a:avLst>
              <a:gd name="adj" fmla="val 3902"/>
            </a:avLst>
          </a:prstGeom>
          <a:solidFill>
            <a:srgbClr val="1B2A4A"/>
          </a:solidFill>
          <a:ln w="12700">
            <a:solidFill>
              <a:srgbClr val="1B2A4A"/>
            </a:solidFill>
            <a:prstDash val="solid"/>
          </a:ln>
        </p:spPr>
      </p:sp>
      <p:sp>
        <p:nvSpPr>
          <p:cNvPr id="13" name="Text 11"/>
          <p:cNvSpPr txBox="1"/>
          <p:nvPr/>
        </p:nvSpPr>
        <p:spPr>
          <a:xfrm>
            <a:off x="932688" y="4443984"/>
            <a:ext cx="10332720" cy="310896"/>
          </a:xfrm>
          <a:prstGeom prst="rect">
            <a:avLst/>
          </a:prstGeom>
          <a:noFill/>
          <a:ln/>
        </p:spPr>
        <p:txBody>
          <a:bodyPr wrap="square" lIns="0" tIns="0" rIns="0" bIns="0" rtlCol="0" anchor="t"/>
          <a:lstStyle/>
          <a:p>
            <a:pPr indent="0" marL="0">
              <a:buNone/>
            </a:pPr>
            <a:r>
              <a:rPr lang="en-US" sz="1650" b="1" dirty="0">
                <a:solidFill>
                  <a:srgbClr val="C8A54B"/>
                </a:solidFill>
                <a:latin typeface="Cambria" pitchFamily="34" charset="0"/>
                <a:ea typeface="Cambria" pitchFamily="34" charset="-122"/>
                <a:cs typeface="Cambria" pitchFamily="34" charset="-120"/>
              </a:rPr>
              <a:t>Associations can check their own status, for free</a:t>
            </a:r>
            <a:endParaRPr lang="en-US" sz="1650" dirty="0"/>
          </a:p>
        </p:txBody>
      </p:sp>
      <p:sp>
        <p:nvSpPr>
          <p:cNvPr id="14" name="Text 12"/>
          <p:cNvSpPr txBox="1"/>
          <p:nvPr/>
        </p:nvSpPr>
        <p:spPr>
          <a:xfrm>
            <a:off x="932688" y="4828032"/>
            <a:ext cx="10332720" cy="1188720"/>
          </a:xfrm>
          <a:prstGeom prst="rect">
            <a:avLst/>
          </a:prstGeom>
          <a:noFill/>
          <a:ln/>
        </p:spPr>
        <p:txBody>
          <a:bodyPr wrap="square" lIns="0" tIns="0" rIns="0" bIns="0" rtlCol="0" anchor="t"/>
          <a:lstStyle/>
          <a:p>
            <a:pPr indent="0" marL="0">
              <a:buNone/>
            </a:pPr>
            <a:r>
              <a:rPr lang="en-US" sz="1250" dirty="0">
                <a:solidFill>
                  <a:srgbClr val="FFFFFF"/>
                </a:solidFill>
                <a:latin typeface="Calibri" pitchFamily="34" charset="0"/>
                <a:ea typeface="Calibri" pitchFamily="34" charset="-122"/>
                <a:cs typeface="Calibri" pitchFamily="34" charset="-120"/>
              </a:rPr>
              <a:t>Fannie Mae's Condo Status Finder is built for HOAs, their management companies, and authorized advisors. It lets you look up a project and contact Fannie Mae directly about eligibility concerns. Fannie Mae states it has updated the status of more than 2,000 projects since 2022 after receiving documentation that the issues were remedied. A clean result does not mean the project has been approved, only that it is not currently flagged.</a:t>
            </a:r>
            <a:endParaRPr lang="en-US" sz="1250" dirty="0"/>
          </a:p>
        </p:txBody>
      </p:sp>
      <p:sp>
        <p:nvSpPr>
          <p:cNvPr id="15" name="Text 13"/>
          <p:cNvSpPr txBox="1"/>
          <p:nvPr/>
        </p:nvSpPr>
        <p:spPr>
          <a:xfrm>
            <a:off x="640080" y="6355080"/>
            <a:ext cx="9601200" cy="256032"/>
          </a:xfrm>
          <a:prstGeom prst="rect">
            <a:avLst/>
          </a:prstGeom>
          <a:noFill/>
          <a:ln/>
        </p:spPr>
        <p:txBody>
          <a:bodyPr wrap="square" lIns="0" tIns="0" rIns="0" bIns="0" rtlCol="0" anchor="t"/>
          <a:lstStyle/>
          <a:p>
            <a:pPr indent="0" marL="0">
              <a:buNone/>
            </a:pPr>
            <a:r>
              <a:rPr lang="en-US" sz="900" dirty="0">
                <a:solidFill>
                  <a:srgbClr val="6B7280"/>
                </a:solidFill>
                <a:latin typeface="Calibri" pitchFamily="34" charset="0"/>
                <a:ea typeface="Calibri" pitchFamily="34" charset="-122"/>
                <a:cs typeface="Calibri" pitchFamily="34" charset="-120"/>
              </a:rPr>
              <a:t>singlefamily.fanniemae.com/condo-status-finder  |  sf.freddiemac.com Not Eligible Status Data Form  |  Fannie Mae Selling Guide B4-2.1-03</a:t>
            </a:r>
            <a:endParaRPr lang="en-US" sz="900" dirty="0"/>
          </a:p>
        </p:txBody>
      </p:sp>
      <p:pic>
        <p:nvPicPr>
          <p:cNvPr id="16" name="Image 0" descr="./img/logo.png">    </p:cNvPr>
          <p:cNvPicPr>
            <a:picLocks noChangeAspect="1"/>
          </p:cNvPicPr>
          <p:nvPr/>
        </p:nvPicPr>
        <p:blipFill>
          <a:blip r:embed="rId1"/>
          <a:stretch>
            <a:fillRect/>
          </a:stretch>
        </p:blipFill>
        <p:spPr>
          <a:xfrm>
            <a:off x="10442448" y="6291072"/>
            <a:ext cx="1380744" cy="538582"/>
          </a:xfrm>
          <a:prstGeom prst="rect">
            <a:avLst/>
          </a:prstGeom>
        </p:spPr>
      </p:pic>
      <p:sp>
        <p:nvSpPr>
          <p:cNvPr id="17" name="Text 14"/>
          <p:cNvSpPr txBox="1"/>
          <p:nvPr/>
        </p:nvSpPr>
        <p:spPr>
          <a:xfrm>
            <a:off x="640080" y="6528816"/>
            <a:ext cx="9601200" cy="237744"/>
          </a:xfrm>
          <a:prstGeom prst="rect">
            <a:avLst/>
          </a:prstGeom>
          <a:noFill/>
          <a:ln/>
        </p:spPr>
        <p:txBody>
          <a:bodyPr wrap="square" lIns="0" tIns="0" rIns="0" bIns="0" rtlCol="0" anchor="t"/>
          <a:lstStyle/>
          <a:p>
            <a:pPr indent="0" marL="0">
              <a:buNone/>
            </a:pPr>
            <a:r>
              <a:rPr lang="en-US" sz="850" dirty="0">
                <a:solidFill>
                  <a:srgbClr val="9AA3B2"/>
                </a:solidFill>
                <a:latin typeface="Calibri" pitchFamily="34" charset="0"/>
                <a:ea typeface="Calibri" pitchFamily="34" charset="-122"/>
                <a:cs typeface="Calibri" pitchFamily="34" charset="-120"/>
              </a:rPr>
              <a:t>Prepared by Tim Hardin  |  United Modern Mortgage powered by New American Funding  |  NMLS 294131</a:t>
            </a:r>
            <a:endParaRPr lang="en-US" sz="8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1B2A4A"/>
        </a:solidFill>
      </p:bgPr>
    </p:bg>
    <p:spTree>
      <p:nvGrpSpPr>
        <p:cNvPr id="1" name=""/>
        <p:cNvGrpSpPr/>
        <p:nvPr/>
      </p:nvGrpSpPr>
      <p:grpSpPr>
        <a:xfrm>
          <a:off x="0" y="0"/>
          <a:ext cx="0" cy="0"/>
          <a:chOff x="0" y="0"/>
          <a:chExt cx="0" cy="0"/>
        </a:xfrm>
      </p:grpSpPr>
      <p:sp>
        <p:nvSpPr>
          <p:cNvPr id="2" name="Text 0"/>
          <p:cNvSpPr txBox="1"/>
          <p:nvPr/>
        </p:nvSpPr>
        <p:spPr>
          <a:xfrm>
            <a:off x="640080" y="384048"/>
            <a:ext cx="10908792" cy="658368"/>
          </a:xfrm>
          <a:prstGeom prst="rect">
            <a:avLst/>
          </a:prstGeom>
          <a:noFill/>
          <a:ln/>
        </p:spPr>
        <p:txBody>
          <a:bodyPr wrap="square" lIns="0" tIns="0" rIns="0" bIns="0" rtlCol="0" anchor="t"/>
          <a:lstStyle/>
          <a:p>
            <a:pPr indent="0" marL="0">
              <a:buNone/>
            </a:pPr>
            <a:r>
              <a:rPr lang="en-US" sz="3400" b="1" dirty="0">
                <a:solidFill>
                  <a:srgbClr val="FFFFFF"/>
                </a:solidFill>
                <a:latin typeface="Cambria" pitchFamily="34" charset="0"/>
                <a:ea typeface="Cambria" pitchFamily="34" charset="-122"/>
                <a:cs typeface="Cambria" pitchFamily="34" charset="-120"/>
              </a:rPr>
              <a:t>FHA and VA: the whole project has to be approved first</a:t>
            </a:r>
            <a:endParaRPr lang="en-US" sz="3400" dirty="0"/>
          </a:p>
        </p:txBody>
      </p:sp>
      <p:sp>
        <p:nvSpPr>
          <p:cNvPr id="3" name="Text 1"/>
          <p:cNvSpPr txBox="1"/>
          <p:nvPr/>
        </p:nvSpPr>
        <p:spPr>
          <a:xfrm>
            <a:off x="640080" y="1060704"/>
            <a:ext cx="10908792" cy="384048"/>
          </a:xfrm>
          <a:prstGeom prst="rect">
            <a:avLst/>
          </a:prstGeom>
          <a:noFill/>
          <a:ln/>
        </p:spPr>
        <p:txBody>
          <a:bodyPr wrap="square" lIns="0" tIns="0" rIns="0" bIns="0" rtlCol="0" anchor="t"/>
          <a:lstStyle/>
          <a:p>
            <a:pPr indent="0" marL="0">
              <a:buNone/>
            </a:pPr>
            <a:r>
              <a:rPr lang="en-US" sz="1400" dirty="0">
                <a:solidFill>
                  <a:srgbClr val="EFE3C4"/>
                </a:solidFill>
                <a:latin typeface="Calibri" pitchFamily="34" charset="0"/>
                <a:ea typeface="Calibri" pitchFamily="34" charset="-122"/>
                <a:cs typeface="Calibri" pitchFamily="34" charset="-120"/>
              </a:rPr>
              <a:t>Fannie Mae and Freddie Mac let the lender review the project on each loan. VA does not, and FHA does so only through a limited Single-Unit Approval.</a:t>
            </a:r>
            <a:endParaRPr lang="en-US" sz="1400" dirty="0"/>
          </a:p>
        </p:txBody>
      </p:sp>
      <p:sp>
        <p:nvSpPr>
          <p:cNvPr id="4" name="Shape 2"/>
          <p:cNvSpPr/>
          <p:nvPr/>
        </p:nvSpPr>
        <p:spPr>
          <a:xfrm>
            <a:off x="640080" y="1737360"/>
            <a:ext cx="5376672" cy="4434840"/>
          </a:xfrm>
          <a:prstGeom prst="roundRect">
            <a:avLst>
              <a:gd name="adj" fmla="val 1649"/>
            </a:avLst>
          </a:prstGeom>
          <a:solidFill>
            <a:srgbClr val="2E4370"/>
          </a:solidFill>
          <a:ln w="12700">
            <a:solidFill>
              <a:srgbClr val="2E4370"/>
            </a:solidFill>
            <a:prstDash val="solid"/>
          </a:ln>
        </p:spPr>
      </p:sp>
      <p:sp>
        <p:nvSpPr>
          <p:cNvPr id="5" name="Text 3"/>
          <p:cNvSpPr txBox="1"/>
          <p:nvPr/>
        </p:nvSpPr>
        <p:spPr>
          <a:xfrm>
            <a:off x="932688" y="1901952"/>
            <a:ext cx="4754880" cy="237744"/>
          </a:xfrm>
          <a:prstGeom prst="rect">
            <a:avLst/>
          </a:prstGeom>
          <a:noFill/>
          <a:ln/>
        </p:spPr>
        <p:txBody>
          <a:bodyPr wrap="square" lIns="0" tIns="0" rIns="0" bIns="0" rtlCol="0" anchor="t"/>
          <a:lstStyle/>
          <a:p>
            <a:pPr indent="0" marL="0">
              <a:buNone/>
            </a:pPr>
            <a:r>
              <a:rPr lang="en-US" sz="1150" b="1" spc="200" kern="0" dirty="0">
                <a:solidFill>
                  <a:srgbClr val="C8A54B"/>
                </a:solidFill>
                <a:latin typeface="Calibri" pitchFamily="34" charset="0"/>
                <a:ea typeface="Calibri" pitchFamily="34" charset="-122"/>
                <a:cs typeface="Calibri" pitchFamily="34" charset="-120"/>
              </a:rPr>
              <a:t>FHA</a:t>
            </a:r>
            <a:endParaRPr lang="en-US" sz="1150" dirty="0"/>
          </a:p>
        </p:txBody>
      </p:sp>
      <p:sp>
        <p:nvSpPr>
          <p:cNvPr id="6" name="Text 4"/>
          <p:cNvSpPr txBox="1"/>
          <p:nvPr/>
        </p:nvSpPr>
        <p:spPr>
          <a:xfrm>
            <a:off x="932688" y="2139696"/>
            <a:ext cx="4846320" cy="310896"/>
          </a:xfrm>
          <a:prstGeom prst="rect">
            <a:avLst/>
          </a:prstGeom>
          <a:noFill/>
          <a:ln/>
        </p:spPr>
        <p:txBody>
          <a:bodyPr wrap="square" lIns="0" tIns="0" rIns="0" bIns="0" rtlCol="0" anchor="t"/>
          <a:lstStyle/>
          <a:p>
            <a:pPr indent="0" marL="0">
              <a:buNone/>
            </a:pPr>
            <a:r>
              <a:rPr lang="en-US" sz="1650" b="1" dirty="0">
                <a:solidFill>
                  <a:srgbClr val="FFFFFF"/>
                </a:solidFill>
                <a:latin typeface="Cambria" pitchFamily="34" charset="0"/>
                <a:ea typeface="Cambria" pitchFamily="34" charset="-122"/>
                <a:cs typeface="Cambria" pitchFamily="34" charset="-120"/>
              </a:rPr>
              <a:t>Approved for three years, then it expires</a:t>
            </a:r>
            <a:endParaRPr lang="en-US" sz="1650" dirty="0"/>
          </a:p>
        </p:txBody>
      </p:sp>
      <p:sp>
        <p:nvSpPr>
          <p:cNvPr id="7" name="Text 5"/>
          <p:cNvSpPr txBox="1"/>
          <p:nvPr/>
        </p:nvSpPr>
        <p:spPr>
          <a:xfrm>
            <a:off x="932688" y="2761488"/>
            <a:ext cx="4846320" cy="3337560"/>
          </a:xfrm>
          <a:prstGeom prst="rect">
            <a:avLst/>
          </a:prstGeom>
          <a:noFill/>
          <a:ln/>
        </p:spPr>
        <p:txBody>
          <a:bodyPr wrap="square" lIns="0" tIns="0" rIns="0" bIns="0" rtlCol="0" anchor="t"/>
          <a:lstStyle/>
          <a:p>
            <a:pPr marL="177800" indent="-177800">
              <a:spcAft>
                <a:spcPts val="600"/>
              </a:spcAft>
              <a:buSzPct val="100000"/>
              <a:buChar char="•"/>
            </a:pPr>
            <a:r>
              <a:rPr lang="en-US" sz="1050" dirty="0">
                <a:solidFill>
                  <a:srgbClr val="FFFFFF"/>
                </a:solidFill>
                <a:latin typeface="Calibri" pitchFamily="34" charset="0"/>
                <a:ea typeface="Calibri" pitchFamily="34" charset="-122"/>
                <a:cs typeface="Calibri" pitchFamily="34" charset="-120"/>
              </a:rPr>
              <a:t>Placed on HUD's list through HUD staff (HRAP) or an approved lender (DELRAP). Approval lasts three years. Recertification can be filed six months before expiration to six months after. Miss the window and it is a full review again.</a:t>
            </a:r>
            <a:endParaRPr lang="en-US" sz="1050" dirty="0"/>
          </a:p>
          <a:p>
            <a:pPr marL="177800" indent="-177800">
              <a:spcAft>
                <a:spcPts val="600"/>
              </a:spcAft>
              <a:buSzPct val="100000"/>
              <a:buChar char="•"/>
            </a:pPr>
            <a:r>
              <a:rPr lang="en-US" sz="1050" dirty="0">
                <a:solidFill>
                  <a:srgbClr val="FFFFFF"/>
                </a:solidFill>
                <a:latin typeface="Calibri" pitchFamily="34" charset="0"/>
                <a:ea typeface="Calibri" pitchFamily="34" charset="-122"/>
                <a:cs typeface="Calibri" pitchFamily="34" charset="-120"/>
              </a:rPr>
              <a:t>The association, its manager, an attorney, a lender, or the developer can submit form HUD-9992 with the governing documents, budget, two years of financials, insurance, and any litigation detail. HUD's handbook lists no HUD fee.</a:t>
            </a:r>
            <a:endParaRPr lang="en-US" sz="1050" dirty="0"/>
          </a:p>
          <a:p>
            <a:pPr marL="177800" indent="-177800">
              <a:spcAft>
                <a:spcPts val="600"/>
              </a:spcAft>
              <a:buSzPct val="100000"/>
              <a:buChar char="•"/>
            </a:pPr>
            <a:r>
              <a:rPr lang="en-US" sz="1050" dirty="0">
                <a:solidFill>
                  <a:srgbClr val="FFFFFF"/>
                </a:solidFill>
                <a:latin typeface="Calibri" pitchFamily="34" charset="0"/>
                <a:ea typeface="Calibri" pitchFamily="34" charset="-122"/>
                <a:cs typeface="Calibri" pitchFamily="34" charset="-120"/>
              </a:rPr>
              <a:t>Owner occupancy at least 50%, or 35% to 50% through HRAP with conditions. Reserves at least 10% of twelve months of assessments unless a reserve study under 36 months old supports less. No more than 15% of units over 60 days past due. Commercial space 35%, up to 49% by exception.</a:t>
            </a:r>
            <a:endParaRPr lang="en-US" sz="1050" dirty="0"/>
          </a:p>
          <a:p>
            <a:pPr marL="177800" indent="-177800">
              <a:spcAft>
                <a:spcPts val="600"/>
              </a:spcAft>
              <a:buSzPct val="100000"/>
              <a:buChar char="•"/>
            </a:pPr>
            <a:r>
              <a:rPr lang="en-US" sz="1050" dirty="0">
                <a:solidFill>
                  <a:srgbClr val="FFFFFF"/>
                </a:solidFill>
                <a:latin typeface="Calibri" pitchFamily="34" charset="0"/>
                <a:ea typeface="Calibri" pitchFamily="34" charset="-122"/>
                <a:cs typeface="Calibri" pitchFamily="34" charset="-120"/>
              </a:rPr>
              <a:t>Fidelity insurance required over 20 units. Liability at least $1 million per occurrence. Master policy at full replacement cost.</a:t>
            </a:r>
            <a:endParaRPr lang="en-US" sz="1050" dirty="0"/>
          </a:p>
          <a:p>
            <a:pPr marL="177800" indent="-177800">
              <a:spcAft>
                <a:spcPts val="600"/>
              </a:spcAft>
              <a:buSzPct val="100000"/>
              <a:buChar char="•"/>
            </a:pPr>
            <a:r>
              <a:rPr lang="en-US" sz="1050" dirty="0">
                <a:solidFill>
                  <a:srgbClr val="FFFFFF"/>
                </a:solidFill>
                <a:latin typeface="Calibri" pitchFamily="34" charset="0"/>
                <a:ea typeface="Calibri" pitchFamily="34" charset="-122"/>
                <a:cs typeface="Calibri" pitchFamily="34" charset="-120"/>
              </a:rPr>
              <a:t>If the project is not approved, a lender can do a Single-Unit Approval in a project of five or more units if owner occupancy is at least 50%, FHA loans are no more than 10% of units (two loans under 20 units), and the reserve and delinquency tests pass. Site condominiums need no approval.</a:t>
            </a:r>
            <a:endParaRPr lang="en-US" sz="1050" dirty="0"/>
          </a:p>
        </p:txBody>
      </p:sp>
      <p:sp>
        <p:nvSpPr>
          <p:cNvPr id="8" name="Shape 6"/>
          <p:cNvSpPr/>
          <p:nvPr/>
        </p:nvSpPr>
        <p:spPr>
          <a:xfrm>
            <a:off x="6172200" y="1737360"/>
            <a:ext cx="5376672" cy="4434840"/>
          </a:xfrm>
          <a:prstGeom prst="roundRect">
            <a:avLst>
              <a:gd name="adj" fmla="val 1649"/>
            </a:avLst>
          </a:prstGeom>
          <a:solidFill>
            <a:srgbClr val="2E4370"/>
          </a:solidFill>
          <a:ln w="12700">
            <a:solidFill>
              <a:srgbClr val="2E4370"/>
            </a:solidFill>
            <a:prstDash val="solid"/>
          </a:ln>
        </p:spPr>
      </p:sp>
      <p:sp>
        <p:nvSpPr>
          <p:cNvPr id="9" name="Text 7"/>
          <p:cNvSpPr txBox="1"/>
          <p:nvPr/>
        </p:nvSpPr>
        <p:spPr>
          <a:xfrm>
            <a:off x="6464808" y="1901952"/>
            <a:ext cx="4754880" cy="237744"/>
          </a:xfrm>
          <a:prstGeom prst="rect">
            <a:avLst/>
          </a:prstGeom>
          <a:noFill/>
          <a:ln/>
        </p:spPr>
        <p:txBody>
          <a:bodyPr wrap="square" lIns="0" tIns="0" rIns="0" bIns="0" rtlCol="0" anchor="t"/>
          <a:lstStyle/>
          <a:p>
            <a:pPr indent="0" marL="0">
              <a:buNone/>
            </a:pPr>
            <a:r>
              <a:rPr lang="en-US" sz="1150" b="1" spc="200" kern="0" dirty="0">
                <a:solidFill>
                  <a:srgbClr val="C8A54B"/>
                </a:solidFill>
                <a:latin typeface="Calibri" pitchFamily="34" charset="0"/>
                <a:ea typeface="Calibri" pitchFamily="34" charset="-122"/>
                <a:cs typeface="Calibri" pitchFamily="34" charset="-120"/>
              </a:rPr>
              <a:t>VA</a:t>
            </a:r>
            <a:endParaRPr lang="en-US" sz="1150" dirty="0"/>
          </a:p>
        </p:txBody>
      </p:sp>
      <p:sp>
        <p:nvSpPr>
          <p:cNvPr id="10" name="Text 8"/>
          <p:cNvSpPr txBox="1"/>
          <p:nvPr/>
        </p:nvSpPr>
        <p:spPr>
          <a:xfrm>
            <a:off x="6464808" y="2139696"/>
            <a:ext cx="4846320" cy="566928"/>
          </a:xfrm>
          <a:prstGeom prst="rect">
            <a:avLst/>
          </a:prstGeom>
          <a:noFill/>
          <a:ln/>
        </p:spPr>
        <p:txBody>
          <a:bodyPr wrap="square" lIns="0" tIns="0" rIns="0" bIns="0" rtlCol="0" anchor="t"/>
          <a:lstStyle/>
          <a:p>
            <a:pPr indent="0" marL="0">
              <a:buNone/>
            </a:pPr>
            <a:r>
              <a:rPr lang="en-US" sz="1650" b="1" dirty="0">
                <a:solidFill>
                  <a:srgbClr val="FFFFFF"/>
                </a:solidFill>
                <a:latin typeface="Cambria" pitchFamily="34" charset="0"/>
                <a:ea typeface="Cambria" pitchFamily="34" charset="-122"/>
                <a:cs typeface="Cambria" pitchFamily="34" charset="-120"/>
              </a:rPr>
              <a:t>No single-unit option. It is mostly about the documents</a:t>
            </a:r>
            <a:endParaRPr lang="en-US" sz="1650" dirty="0"/>
          </a:p>
        </p:txBody>
      </p:sp>
      <p:sp>
        <p:nvSpPr>
          <p:cNvPr id="11" name="Text 9"/>
          <p:cNvSpPr txBox="1"/>
          <p:nvPr/>
        </p:nvSpPr>
        <p:spPr>
          <a:xfrm>
            <a:off x="6464808" y="2761488"/>
            <a:ext cx="4846320" cy="3337560"/>
          </a:xfrm>
          <a:prstGeom prst="rect">
            <a:avLst/>
          </a:prstGeom>
          <a:noFill/>
          <a:ln/>
        </p:spPr>
        <p:txBody>
          <a:bodyPr wrap="square" lIns="0" tIns="0" rIns="0" bIns="0" rtlCol="0" anchor="t"/>
          <a:lstStyle/>
          <a:p>
            <a:pPr marL="177800" indent="-177800">
              <a:spcAft>
                <a:spcPts val="600"/>
              </a:spcAft>
              <a:buSzPct val="100000"/>
              <a:buChar char="•"/>
            </a:pPr>
            <a:r>
              <a:rPr lang="en-US" sz="1050" dirty="0">
                <a:solidFill>
                  <a:srgbClr val="FFFFFF"/>
                </a:solidFill>
                <a:latin typeface="Calibri" pitchFamily="34" charset="0"/>
                <a:ea typeface="Calibri" pitchFamily="34" charset="-122"/>
                <a:cs typeface="Calibri" pitchFamily="34" charset="-120"/>
              </a:rPr>
              <a:t>A condominium must be approved by VA before any unit in it is eligible. There is no spot or single-unit approval. VA stopped accepting HUD approvals in place of its own review on December 7, 2009.</a:t>
            </a:r>
            <a:endParaRPr lang="en-US" sz="1050" dirty="0"/>
          </a:p>
          <a:p>
            <a:pPr marL="177800" indent="-177800">
              <a:spcAft>
                <a:spcPts val="600"/>
              </a:spcAft>
              <a:buSzPct val="100000"/>
              <a:buChar char="•"/>
            </a:pPr>
            <a:r>
              <a:rPr lang="en-US" sz="1050" dirty="0">
                <a:solidFill>
                  <a:srgbClr val="FFFFFF"/>
                </a:solidFill>
                <a:latin typeface="Calibri" pitchFamily="34" charset="0"/>
                <a:ea typeface="Calibri" pitchFamily="34" charset="-122"/>
                <a:cs typeface="Calibri" pitchFamily="34" charset="-120"/>
              </a:rPr>
              <a:t>The lender submits through VA's system. The association supplies the declaration and CC&amp;Rs, bylaws, articles, plat map, budget, financials and reserves, a special assessment letter, a litigation letter, and the last two sets of minutes. No VA fee appears in published guidance.</a:t>
            </a:r>
            <a:endParaRPr lang="en-US" sz="1050" dirty="0"/>
          </a:p>
          <a:p>
            <a:pPr marL="177800" indent="-177800">
              <a:spcAft>
                <a:spcPts val="600"/>
              </a:spcAft>
              <a:buSzPct val="100000"/>
              <a:buChar char="•"/>
            </a:pPr>
            <a:r>
              <a:rPr lang="en-US" sz="1050" dirty="0">
                <a:solidFill>
                  <a:srgbClr val="FFFFFF"/>
                </a:solidFill>
                <a:latin typeface="Calibri" pitchFamily="34" charset="0"/>
                <a:ea typeface="Calibri" pitchFamily="34" charset="-122"/>
                <a:cs typeface="Calibri" pitchFamily="34" charset="-120"/>
              </a:rPr>
              <a:t>What VA tests is legal. A declaration recorded on or after December 1, 1976 may not give the association a right of first refusal. Owners' right to lease cannot be prohibited or restricted, other than a minimum initial term of up to one year or age and housing-authority rules. Under that text, a rental cap in the CC&amp;Rs is a rejection ground.</a:t>
            </a:r>
            <a:endParaRPr lang="en-US" sz="1050" dirty="0"/>
          </a:p>
          <a:p>
            <a:pPr marL="177800" indent="-177800">
              <a:spcAft>
                <a:spcPts val="600"/>
              </a:spcAft>
              <a:buSzPct val="100000"/>
              <a:buChar char="•"/>
            </a:pPr>
            <a:r>
              <a:rPr lang="en-US" sz="1050" dirty="0">
                <a:solidFill>
                  <a:srgbClr val="FFFFFF"/>
                </a:solidFill>
                <a:latin typeface="Calibri" pitchFamily="34" charset="0"/>
                <a:ea typeface="Calibri" pitchFamily="34" charset="-122"/>
                <a:cs typeface="Calibri" pitchFamily="34" charset="-120"/>
              </a:rPr>
              <a:t>No published percentage for owner occupancy, delinquency, or commercial space. Hazard and flood insurance required; fidelity recommended, not required. Special assessments and litigation are disclosed by letter and reviewed case by case.</a:t>
            </a:r>
            <a:endParaRPr lang="en-US" sz="1050" dirty="0"/>
          </a:p>
          <a:p>
            <a:pPr marL="177800" indent="-177800">
              <a:spcAft>
                <a:spcPts val="600"/>
              </a:spcAft>
              <a:buSzPct val="100000"/>
              <a:buChar char="•"/>
            </a:pPr>
            <a:r>
              <a:rPr lang="en-US" sz="1050" dirty="0">
                <a:solidFill>
                  <a:srgbClr val="FFFFFF"/>
                </a:solidFill>
                <a:latin typeface="Calibri" pitchFamily="34" charset="0"/>
                <a:ea typeface="Calibri" pitchFamily="34" charset="-122"/>
                <a:cs typeface="Calibri" pitchFamily="34" charset="-120"/>
              </a:rPr>
              <a:t>Results come back Accepted Without Conditions, Accepted With Conditions, or Rejected, with the reason stated. Most rejections are fixed by amending the offending provision.</a:t>
            </a:r>
            <a:endParaRPr lang="en-US" sz="1050" dirty="0"/>
          </a:p>
        </p:txBody>
      </p:sp>
      <p:sp>
        <p:nvSpPr>
          <p:cNvPr id="12" name="Text 10"/>
          <p:cNvSpPr txBox="1"/>
          <p:nvPr/>
        </p:nvSpPr>
        <p:spPr>
          <a:xfrm>
            <a:off x="640080" y="6355080"/>
            <a:ext cx="9601200" cy="256032"/>
          </a:xfrm>
          <a:prstGeom prst="rect">
            <a:avLst/>
          </a:prstGeom>
          <a:noFill/>
          <a:ln/>
        </p:spPr>
        <p:txBody>
          <a:bodyPr wrap="square" lIns="0" tIns="0" rIns="0" bIns="0" rtlCol="0" anchor="t"/>
          <a:lstStyle/>
          <a:p>
            <a:pPr indent="0" marL="0">
              <a:buNone/>
            </a:pPr>
            <a:r>
              <a:rPr lang="en-US" sz="900" dirty="0">
                <a:solidFill>
                  <a:srgbClr val="9FB0CC"/>
                </a:solidFill>
                <a:latin typeface="Calibri" pitchFamily="34" charset="0"/>
                <a:ea typeface="Calibri" pitchFamily="34" charset="-122"/>
                <a:cs typeface="Calibri" pitchFamily="34" charset="-120"/>
              </a:rPr>
              <a:t>HUD Handbook 4000.1 Update 18 (8/12/2026), II.A.8.p and II.C  |  24 CFR 203.43b  |  VA Lenders Handbook Ch. 16  |  38 CFR 36.4360 to 36.4365  |  VA Circulars 26-09-19, 26-20-6</a:t>
            </a:r>
            <a:endParaRPr lang="en-US" sz="900" dirty="0"/>
          </a:p>
        </p:txBody>
      </p:sp>
      <p:pic>
        <p:nvPicPr>
          <p:cNvPr id="13" name="Image 0" descr="./img/logo.png">    </p:cNvPr>
          <p:cNvPicPr>
            <a:picLocks noChangeAspect="1"/>
          </p:cNvPicPr>
          <p:nvPr/>
        </p:nvPicPr>
        <p:blipFill>
          <a:blip r:embed="rId1"/>
          <a:stretch>
            <a:fillRect/>
          </a:stretch>
        </p:blipFill>
        <p:spPr>
          <a:xfrm>
            <a:off x="10442448" y="6291072"/>
            <a:ext cx="1380744" cy="538582"/>
          </a:xfrm>
          <a:prstGeom prst="rect">
            <a:avLst/>
          </a:prstGeom>
        </p:spPr>
      </p:pic>
      <p:sp>
        <p:nvSpPr>
          <p:cNvPr id="14" name="Text 11"/>
          <p:cNvSpPr txBox="1"/>
          <p:nvPr/>
        </p:nvSpPr>
        <p:spPr>
          <a:xfrm>
            <a:off x="640080" y="6528816"/>
            <a:ext cx="9601200" cy="237744"/>
          </a:xfrm>
          <a:prstGeom prst="rect">
            <a:avLst/>
          </a:prstGeom>
          <a:noFill/>
          <a:ln/>
        </p:spPr>
        <p:txBody>
          <a:bodyPr wrap="square" lIns="0" tIns="0" rIns="0" bIns="0" rtlCol="0" anchor="t"/>
          <a:lstStyle/>
          <a:p>
            <a:pPr indent="0" marL="0">
              <a:buNone/>
            </a:pPr>
            <a:r>
              <a:rPr lang="en-US" sz="850" dirty="0">
                <a:solidFill>
                  <a:srgbClr val="7C8CA8"/>
                </a:solidFill>
                <a:latin typeface="Calibri" pitchFamily="34" charset="0"/>
                <a:ea typeface="Calibri" pitchFamily="34" charset="-122"/>
                <a:cs typeface="Calibri" pitchFamily="34" charset="-120"/>
              </a:rPr>
              <a:t>Prepared by Tim Hardin  |  United Modern Mortgage powered by New American Funding  |  NMLS 294131</a:t>
            </a:r>
            <a:endParaRPr lang="en-US" sz="8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FFFFFF"/>
        </a:solidFill>
      </p:bgPr>
    </p:bg>
    <p:spTree>
      <p:nvGrpSpPr>
        <p:cNvPr id="1" name=""/>
        <p:cNvGrpSpPr/>
        <p:nvPr/>
      </p:nvGrpSpPr>
      <p:grpSpPr>
        <a:xfrm>
          <a:off x="0" y="0"/>
          <a:ext cx="0" cy="0"/>
          <a:chOff x="0" y="0"/>
          <a:chExt cx="0" cy="0"/>
        </a:xfrm>
      </p:grpSpPr>
      <p:sp>
        <p:nvSpPr>
          <p:cNvPr id="2" name="Text 0"/>
          <p:cNvSpPr txBox="1"/>
          <p:nvPr/>
        </p:nvSpPr>
        <p:spPr>
          <a:xfrm>
            <a:off x="640080" y="384048"/>
            <a:ext cx="10908792" cy="658368"/>
          </a:xfrm>
          <a:prstGeom prst="rect">
            <a:avLst/>
          </a:prstGeom>
          <a:noFill/>
          <a:ln/>
        </p:spPr>
        <p:txBody>
          <a:bodyPr wrap="square" lIns="0" tIns="0" rIns="0" bIns="0" rtlCol="0" anchor="t"/>
          <a:lstStyle/>
          <a:p>
            <a:pPr indent="0" marL="0">
              <a:buNone/>
            </a:pPr>
            <a:r>
              <a:rPr lang="en-US" sz="3400" b="1" dirty="0">
                <a:solidFill>
                  <a:srgbClr val="1B2A4A"/>
                </a:solidFill>
                <a:latin typeface="Cambria" pitchFamily="34" charset="0"/>
                <a:ea typeface="Cambria" pitchFamily="34" charset="-122"/>
                <a:cs typeface="Cambria" pitchFamily="34" charset="-120"/>
              </a:rPr>
              <a:t>The same question, three different answers</a:t>
            </a:r>
            <a:endParaRPr lang="en-US" sz="3400" dirty="0"/>
          </a:p>
        </p:txBody>
      </p:sp>
      <p:sp>
        <p:nvSpPr>
          <p:cNvPr id="3" name="Text 1"/>
          <p:cNvSpPr txBox="1"/>
          <p:nvPr/>
        </p:nvSpPr>
        <p:spPr>
          <a:xfrm>
            <a:off x="640080" y="1060704"/>
            <a:ext cx="10908792" cy="384048"/>
          </a:xfrm>
          <a:prstGeom prst="rect">
            <a:avLst/>
          </a:prstGeom>
          <a:noFill/>
          <a:ln/>
        </p:spPr>
        <p:txBody>
          <a:bodyPr wrap="square" lIns="0" tIns="0" rIns="0" bIns="0" rtlCol="0" anchor="t"/>
          <a:lstStyle/>
          <a:p>
            <a:pPr indent="0" marL="0">
              <a:buNone/>
            </a:pPr>
            <a:r>
              <a:rPr lang="en-US" sz="1400" dirty="0">
                <a:solidFill>
                  <a:srgbClr val="6B7280"/>
                </a:solidFill>
                <a:latin typeface="Calibri" pitchFamily="34" charset="0"/>
                <a:ea typeface="Calibri" pitchFamily="34" charset="-122"/>
                <a:cs typeface="Calibri" pitchFamily="34" charset="-120"/>
              </a:rPr>
              <a:t>And where to look up your own project on all three lists</a:t>
            </a:r>
            <a:endParaRPr lang="en-US" sz="1400" dirty="0"/>
          </a:p>
        </p:txBody>
      </p:sp>
      <p:graphicFrame>
        <p:nvGraphicFramePr>
          <p:cNvPr id="18" name="Table 0"/>
          <p:cNvGraphicFramePr>
            <a:graphicFrameLocks noGrp="1"/>
          </p:cNvGraphicFramePr>
          <p:nvPr>
            <p:extLst>
              <p:ext uri="{D42A27DB-BD31-4B8C-83A1-F6EECF244321}">
                <p14:modId xmlns:p14="http://schemas.microsoft.com/office/powerpoint/2010/main" val="1579011935"/>
              </p:ext>
            </p:extLst>
          </p:nvPr>
        </p:nvGraphicFramePr>
        <p:xfrm>
          <a:off x="640080" y="1691640"/>
          <a:ext cx="10908792" cy="914400"/>
        </p:xfrm>
        <a:graphic>
          <a:graphicData uri="http://schemas.openxmlformats.org/drawingml/2006/table">
            <a:tbl>
              <a:tblPr/>
              <a:tblGrid>
                <a:gridCol w="1920240"/>
                <a:gridCol w="3108960"/>
                <a:gridCol w="3108960"/>
                <a:gridCol w="2770632"/>
              </a:tblGrid>
              <a:tr h="274320">
                <a:tc>
                  <a:txBody>
                    <a:bodyPr/>
                    <a:lstStyle/>
                    <a:p>
                      <a:pPr indent="0" marL="0">
                        <a:buNone/>
                      </a:pPr>
                      <a:endParaRPr lang="en-US" sz="1150" dirty="0">
                        <a:latin typeface="Cambria" charset="0"/>
                        <a:ea typeface="Cambria" charset="0"/>
                        <a:cs typeface="Cambria" charset="0"/>
                      </a:endParaRPr>
                    </a:p>
                  </a:txBody>
                  <a:tcPr marL="54864" marR="54864" marT="54864" marB="54864" anchor="ctr">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solidFill>
                      <a:srgbClr val="1B2A4A"/>
                    </a:solidFill>
                  </a:tcPr>
                </a:tc>
                <a:tc>
                  <a:txBody>
                    <a:bodyPr/>
                    <a:lstStyle/>
                    <a:p>
                      <a:pPr indent="0" marL="0">
                        <a:buNone/>
                      </a:pPr>
                      <a:r>
                        <a:rPr lang="en-US" sz="1150" b="1" dirty="0">
                          <a:solidFill>
                            <a:srgbClr val="FFFFFF"/>
                          </a:solidFill>
                          <a:latin typeface="Cambria" pitchFamily="34" charset="0"/>
                          <a:ea typeface="Cambria" pitchFamily="34" charset="-122"/>
                          <a:cs typeface="Cambria" pitchFamily="34" charset="-120"/>
                        </a:rPr>
                        <a:t>Fannie Mae / Freddie Mac</a:t>
                      </a:r>
                      <a:endParaRPr lang="en-US" sz="1150" dirty="0">
                        <a:latin typeface="Cambria" charset="0"/>
                        <a:ea typeface="Cambria" charset="0"/>
                        <a:cs typeface="Cambria" charset="0"/>
                      </a:endParaRPr>
                    </a:p>
                  </a:txBody>
                  <a:tcPr marL="54864" marR="54864" marT="54864" marB="54864" anchor="ctr">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solidFill>
                      <a:srgbClr val="1B2A4A"/>
                    </a:solidFill>
                  </a:tcPr>
                </a:tc>
                <a:tc>
                  <a:txBody>
                    <a:bodyPr/>
                    <a:lstStyle/>
                    <a:p>
                      <a:pPr indent="0" marL="0">
                        <a:buNone/>
                      </a:pPr>
                      <a:r>
                        <a:rPr lang="en-US" sz="1150" b="1" dirty="0">
                          <a:solidFill>
                            <a:srgbClr val="FFFFFF"/>
                          </a:solidFill>
                          <a:latin typeface="Cambria" pitchFamily="34" charset="0"/>
                          <a:ea typeface="Cambria" pitchFamily="34" charset="-122"/>
                          <a:cs typeface="Cambria" pitchFamily="34" charset="-120"/>
                        </a:rPr>
                        <a:t>FHA</a:t>
                      </a:r>
                      <a:endParaRPr lang="en-US" sz="1150" dirty="0">
                        <a:latin typeface="Cambria" charset="0"/>
                        <a:ea typeface="Cambria" charset="0"/>
                        <a:cs typeface="Cambria" charset="0"/>
                      </a:endParaRPr>
                    </a:p>
                  </a:txBody>
                  <a:tcPr marL="54864" marR="54864" marT="54864" marB="54864" anchor="ctr">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solidFill>
                      <a:srgbClr val="1B2A4A"/>
                    </a:solidFill>
                  </a:tcPr>
                </a:tc>
                <a:tc>
                  <a:txBody>
                    <a:bodyPr/>
                    <a:lstStyle/>
                    <a:p>
                      <a:pPr indent="0" marL="0">
                        <a:buNone/>
                      </a:pPr>
                      <a:r>
                        <a:rPr lang="en-US" sz="1150" b="1" dirty="0">
                          <a:solidFill>
                            <a:srgbClr val="FFFFFF"/>
                          </a:solidFill>
                          <a:latin typeface="Cambria" pitchFamily="34" charset="0"/>
                          <a:ea typeface="Cambria" pitchFamily="34" charset="-122"/>
                          <a:cs typeface="Cambria" pitchFamily="34" charset="-120"/>
                        </a:rPr>
                        <a:t>VA</a:t>
                      </a:r>
                      <a:endParaRPr lang="en-US" sz="1150" dirty="0">
                        <a:latin typeface="Cambria" charset="0"/>
                        <a:ea typeface="Cambria" charset="0"/>
                        <a:cs typeface="Cambria" charset="0"/>
                      </a:endParaRPr>
                    </a:p>
                  </a:txBody>
                  <a:tcPr marL="54864" marR="54864" marT="54864" marB="54864" anchor="ctr">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solidFill>
                      <a:srgbClr val="1B2A4A"/>
                    </a:solidFill>
                  </a:tcPr>
                </a:tc>
              </a:tr>
              <a:tr h="274320">
                <a:tc>
                  <a:txBody>
                    <a:bodyPr/>
                    <a:lstStyle/>
                    <a:p>
                      <a:pPr indent="0" marL="0">
                        <a:buNone/>
                      </a:pPr>
                      <a:r>
                        <a:rPr lang="en-US" sz="1050" b="1" dirty="0">
                          <a:solidFill>
                            <a:srgbClr val="1B2A4A"/>
                          </a:solidFill>
                          <a:latin typeface="Calibri" pitchFamily="34" charset="0"/>
                          <a:ea typeface="Calibri" pitchFamily="34" charset="-122"/>
                          <a:cs typeface="Calibri" pitchFamily="34" charset="-120"/>
                        </a:rPr>
                        <a:t>How the project is reviewed</a:t>
                      </a:r>
                      <a:endParaRPr lang="en-US" sz="105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solidFill>
                      <a:srgbClr val="F5F6F8"/>
                    </a:solidFill>
                  </a:tcPr>
                </a:tc>
                <a:tc>
                  <a:txBody>
                    <a:bodyPr/>
                    <a:lstStyle/>
                    <a:p>
                      <a:pPr indent="0" marL="0">
                        <a:buNone/>
                      </a:pPr>
                      <a:r>
                        <a:rPr lang="en-US" sz="1000" dirty="0">
                          <a:solidFill>
                            <a:srgbClr val="1A1A1A"/>
                          </a:solidFill>
                          <a:latin typeface="Calibri" pitchFamily="34" charset="0"/>
                          <a:ea typeface="Calibri" pitchFamily="34" charset="-122"/>
                          <a:cs typeface="Calibri" pitchFamily="34" charset="-120"/>
                        </a:rPr>
                        <a:t>By the lender, loan by loan, under a full review</a:t>
                      </a:r>
                      <a:endParaRPr lang="en-US" sz="100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tcPr>
                </a:tc>
                <a:tc>
                  <a:txBody>
                    <a:bodyPr/>
                    <a:lstStyle/>
                    <a:p>
                      <a:pPr indent="0" marL="0">
                        <a:buNone/>
                      </a:pPr>
                      <a:r>
                        <a:rPr lang="en-US" sz="1000" dirty="0">
                          <a:solidFill>
                            <a:srgbClr val="1A1A1A"/>
                          </a:solidFill>
                          <a:latin typeface="Calibri" pitchFamily="34" charset="0"/>
                          <a:ea typeface="Calibri" pitchFamily="34" charset="-122"/>
                          <a:cs typeface="Calibri" pitchFamily="34" charset="-120"/>
                        </a:rPr>
                        <a:t>Project on HUD's approved list, or a lender single-unit approval</a:t>
                      </a:r>
                      <a:endParaRPr lang="en-US" sz="100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tcPr>
                </a:tc>
                <a:tc>
                  <a:txBody>
                    <a:bodyPr/>
                    <a:lstStyle/>
                    <a:p>
                      <a:pPr indent="0" marL="0">
                        <a:buNone/>
                      </a:pPr>
                      <a:r>
                        <a:rPr lang="en-US" sz="1000" dirty="0">
                          <a:solidFill>
                            <a:srgbClr val="1A1A1A"/>
                          </a:solidFill>
                          <a:latin typeface="Calibri" pitchFamily="34" charset="0"/>
                          <a:ea typeface="Calibri" pitchFamily="34" charset="-122"/>
                          <a:cs typeface="Calibri" pitchFamily="34" charset="-120"/>
                        </a:rPr>
                        <a:t>Project on VA's approved list. No single-unit option</a:t>
                      </a:r>
                      <a:endParaRPr lang="en-US" sz="100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tcPr>
                </a:tc>
              </a:tr>
              <a:tr h="274320">
                <a:tc>
                  <a:txBody>
                    <a:bodyPr/>
                    <a:lstStyle/>
                    <a:p>
                      <a:pPr indent="0" marL="0">
                        <a:buNone/>
                      </a:pPr>
                      <a:r>
                        <a:rPr lang="en-US" sz="1050" b="1" dirty="0">
                          <a:solidFill>
                            <a:srgbClr val="1B2A4A"/>
                          </a:solidFill>
                          <a:latin typeface="Calibri" pitchFamily="34" charset="0"/>
                          <a:ea typeface="Calibri" pitchFamily="34" charset="-122"/>
                          <a:cs typeface="Calibri" pitchFamily="34" charset="-120"/>
                        </a:rPr>
                        <a:t>Owner occupancy</a:t>
                      </a:r>
                      <a:endParaRPr lang="en-US" sz="105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solidFill>
                      <a:srgbClr val="F5F6F8"/>
                    </a:solidFill>
                  </a:tcPr>
                </a:tc>
                <a:tc>
                  <a:txBody>
                    <a:bodyPr/>
                    <a:lstStyle/>
                    <a:p>
                      <a:pPr indent="0" marL="0">
                        <a:buNone/>
                      </a:pPr>
                      <a:r>
                        <a:rPr lang="en-US" sz="1000" dirty="0">
                          <a:solidFill>
                            <a:srgbClr val="1A1A1A"/>
                          </a:solidFill>
                          <a:latin typeface="Calibri" pitchFamily="34" charset="0"/>
                          <a:ea typeface="Calibri" pitchFamily="34" charset="-122"/>
                          <a:cs typeface="Calibri" pitchFamily="34" charset="-120"/>
                        </a:rPr>
                        <a:t>No test for established projects, retired in 2026</a:t>
                      </a:r>
                      <a:endParaRPr lang="en-US" sz="100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tcPr>
                </a:tc>
                <a:tc>
                  <a:txBody>
                    <a:bodyPr/>
                    <a:lstStyle/>
                    <a:p>
                      <a:pPr indent="0" marL="0">
                        <a:buNone/>
                      </a:pPr>
                      <a:r>
                        <a:rPr lang="en-US" sz="1000" dirty="0">
                          <a:solidFill>
                            <a:srgbClr val="1A1A1A"/>
                          </a:solidFill>
                          <a:latin typeface="Calibri" pitchFamily="34" charset="0"/>
                          <a:ea typeface="Calibri" pitchFamily="34" charset="-122"/>
                          <a:cs typeface="Calibri" pitchFamily="34" charset="-120"/>
                        </a:rPr>
                        <a:t>50% for project approval, 35% to 50% with conditions</a:t>
                      </a:r>
                      <a:endParaRPr lang="en-US" sz="100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tcPr>
                </a:tc>
                <a:tc>
                  <a:txBody>
                    <a:bodyPr/>
                    <a:lstStyle/>
                    <a:p>
                      <a:pPr indent="0" marL="0">
                        <a:buNone/>
                      </a:pPr>
                      <a:r>
                        <a:rPr lang="en-US" sz="1000" dirty="0">
                          <a:solidFill>
                            <a:srgbClr val="1A1A1A"/>
                          </a:solidFill>
                          <a:latin typeface="Calibri" pitchFamily="34" charset="0"/>
                          <a:ea typeface="Calibri" pitchFamily="34" charset="-122"/>
                          <a:cs typeface="Calibri" pitchFamily="34" charset="-120"/>
                        </a:rPr>
                        <a:t>No published percentage</a:t>
                      </a:r>
                      <a:endParaRPr lang="en-US" sz="100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tcPr>
                </a:tc>
              </a:tr>
              <a:tr h="274320">
                <a:tc>
                  <a:txBody>
                    <a:bodyPr/>
                    <a:lstStyle/>
                    <a:p>
                      <a:pPr indent="0" marL="0">
                        <a:buNone/>
                      </a:pPr>
                      <a:r>
                        <a:rPr lang="en-US" sz="1050" b="1" dirty="0">
                          <a:solidFill>
                            <a:srgbClr val="1B2A4A"/>
                          </a:solidFill>
                          <a:latin typeface="Calibri" pitchFamily="34" charset="0"/>
                          <a:ea typeface="Calibri" pitchFamily="34" charset="-122"/>
                          <a:cs typeface="Calibri" pitchFamily="34" charset="-120"/>
                        </a:rPr>
                        <a:t>Reserves</a:t>
                      </a:r>
                      <a:endParaRPr lang="en-US" sz="105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solidFill>
                      <a:srgbClr val="F5F6F8"/>
                    </a:solidFill>
                  </a:tcPr>
                </a:tc>
                <a:tc>
                  <a:txBody>
                    <a:bodyPr/>
                    <a:lstStyle/>
                    <a:p>
                      <a:pPr indent="0" marL="0">
                        <a:buNone/>
                      </a:pPr>
                      <a:r>
                        <a:rPr lang="en-US" sz="1000" dirty="0">
                          <a:solidFill>
                            <a:srgbClr val="1A1A1A"/>
                          </a:solidFill>
                          <a:latin typeface="Calibri" pitchFamily="34" charset="0"/>
                          <a:ea typeface="Calibri" pitchFamily="34" charset="-122"/>
                          <a:cs typeface="Calibri" pitchFamily="34" charset="-120"/>
                        </a:rPr>
                        <a:t>10% of annual budgeted assessment income, 15% from January 4, 2027, or a reserve study under the new rules</a:t>
                      </a:r>
                      <a:endParaRPr lang="en-US" sz="100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tcPr>
                </a:tc>
                <a:tc>
                  <a:txBody>
                    <a:bodyPr/>
                    <a:lstStyle/>
                    <a:p>
                      <a:pPr indent="0" marL="0">
                        <a:buNone/>
                      </a:pPr>
                      <a:r>
                        <a:rPr lang="en-US" sz="1000" dirty="0">
                          <a:solidFill>
                            <a:srgbClr val="1A1A1A"/>
                          </a:solidFill>
                          <a:latin typeface="Calibri" pitchFamily="34" charset="0"/>
                          <a:ea typeface="Calibri" pitchFamily="34" charset="-122"/>
                          <a:cs typeface="Calibri" pitchFamily="34" charset="-120"/>
                        </a:rPr>
                        <a:t>10% of twelve months of assessments, less if a current reserve study supports it</a:t>
                      </a:r>
                      <a:endParaRPr lang="en-US" sz="100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tcPr>
                </a:tc>
                <a:tc>
                  <a:txBody>
                    <a:bodyPr/>
                    <a:lstStyle/>
                    <a:p>
                      <a:pPr indent="0" marL="0">
                        <a:buNone/>
                      </a:pPr>
                      <a:r>
                        <a:rPr lang="en-US" sz="1000" dirty="0">
                          <a:solidFill>
                            <a:srgbClr val="1A1A1A"/>
                          </a:solidFill>
                          <a:latin typeface="Calibri" pitchFamily="34" charset="0"/>
                          <a:ea typeface="Calibri" pitchFamily="34" charset="-122"/>
                          <a:cs typeface="Calibri" pitchFamily="34" charset="-120"/>
                        </a:rPr>
                        <a:t>"Adequate," no percentage</a:t>
                      </a:r>
                      <a:endParaRPr lang="en-US" sz="100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tcPr>
                </a:tc>
              </a:tr>
              <a:tr h="274320">
                <a:tc>
                  <a:txBody>
                    <a:bodyPr/>
                    <a:lstStyle/>
                    <a:p>
                      <a:pPr indent="0" marL="0">
                        <a:buNone/>
                      </a:pPr>
                      <a:r>
                        <a:rPr lang="en-US" sz="1050" b="1" dirty="0">
                          <a:solidFill>
                            <a:srgbClr val="1B2A4A"/>
                          </a:solidFill>
                          <a:latin typeface="Calibri" pitchFamily="34" charset="0"/>
                          <a:ea typeface="Calibri" pitchFamily="34" charset="-122"/>
                          <a:cs typeface="Calibri" pitchFamily="34" charset="-120"/>
                        </a:rPr>
                        <a:t>Delinquency</a:t>
                      </a:r>
                      <a:endParaRPr lang="en-US" sz="105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solidFill>
                      <a:srgbClr val="F5F6F8"/>
                    </a:solidFill>
                  </a:tcPr>
                </a:tc>
                <a:tc>
                  <a:txBody>
                    <a:bodyPr/>
                    <a:lstStyle/>
                    <a:p>
                      <a:pPr indent="0" marL="0">
                        <a:buNone/>
                      </a:pPr>
                      <a:r>
                        <a:rPr lang="en-US" sz="1000" dirty="0">
                          <a:solidFill>
                            <a:srgbClr val="1A1A1A"/>
                          </a:solidFill>
                          <a:latin typeface="Calibri" pitchFamily="34" charset="0"/>
                          <a:ea typeface="Calibri" pitchFamily="34" charset="-122"/>
                          <a:cs typeface="Calibri" pitchFamily="34" charset="-120"/>
                        </a:rPr>
                        <a:t>15% of units 60 or more days past due</a:t>
                      </a:r>
                      <a:endParaRPr lang="en-US" sz="100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tcPr>
                </a:tc>
                <a:tc>
                  <a:txBody>
                    <a:bodyPr/>
                    <a:lstStyle/>
                    <a:p>
                      <a:pPr indent="0" marL="0">
                        <a:buNone/>
                      </a:pPr>
                      <a:r>
                        <a:rPr lang="en-US" sz="1000" dirty="0">
                          <a:solidFill>
                            <a:srgbClr val="1A1A1A"/>
                          </a:solidFill>
                          <a:latin typeface="Calibri" pitchFamily="34" charset="0"/>
                          <a:ea typeface="Calibri" pitchFamily="34" charset="-122"/>
                          <a:cs typeface="Calibri" pitchFamily="34" charset="-120"/>
                        </a:rPr>
                        <a:t>15% of units more than 60 days past due</a:t>
                      </a:r>
                      <a:endParaRPr lang="en-US" sz="100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tcPr>
                </a:tc>
                <a:tc>
                  <a:txBody>
                    <a:bodyPr/>
                    <a:lstStyle/>
                    <a:p>
                      <a:pPr indent="0" marL="0">
                        <a:buNone/>
                      </a:pPr>
                      <a:r>
                        <a:rPr lang="en-US" sz="1000" dirty="0">
                          <a:solidFill>
                            <a:srgbClr val="1A1A1A"/>
                          </a:solidFill>
                          <a:latin typeface="Calibri" pitchFamily="34" charset="0"/>
                          <a:ea typeface="Calibri" pitchFamily="34" charset="-122"/>
                          <a:cs typeface="Calibri" pitchFamily="34" charset="-120"/>
                        </a:rPr>
                        <a:t>No published percentage</a:t>
                      </a:r>
                      <a:endParaRPr lang="en-US" sz="100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tcPr>
                </a:tc>
              </a:tr>
              <a:tr h="274320">
                <a:tc>
                  <a:txBody>
                    <a:bodyPr/>
                    <a:lstStyle/>
                    <a:p>
                      <a:pPr indent="0" marL="0">
                        <a:buNone/>
                      </a:pPr>
                      <a:r>
                        <a:rPr lang="en-US" sz="1050" b="1" dirty="0">
                          <a:solidFill>
                            <a:srgbClr val="1B2A4A"/>
                          </a:solidFill>
                          <a:latin typeface="Calibri" pitchFamily="34" charset="0"/>
                          <a:ea typeface="Calibri" pitchFamily="34" charset="-122"/>
                          <a:cs typeface="Calibri" pitchFamily="34" charset="-120"/>
                        </a:rPr>
                        <a:t>Commercial space</a:t>
                      </a:r>
                      <a:endParaRPr lang="en-US" sz="105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solidFill>
                      <a:srgbClr val="F5F6F8"/>
                    </a:solidFill>
                  </a:tcPr>
                </a:tc>
                <a:tc>
                  <a:txBody>
                    <a:bodyPr/>
                    <a:lstStyle/>
                    <a:p>
                      <a:pPr indent="0" marL="0">
                        <a:buNone/>
                      </a:pPr>
                      <a:r>
                        <a:rPr lang="en-US" sz="1000" dirty="0">
                          <a:solidFill>
                            <a:srgbClr val="1A1A1A"/>
                          </a:solidFill>
                          <a:latin typeface="Calibri" pitchFamily="34" charset="0"/>
                          <a:ea typeface="Calibri" pitchFamily="34" charset="-122"/>
                          <a:cs typeface="Calibri" pitchFamily="34" charset="-120"/>
                        </a:rPr>
                        <a:t>35% of square footage</a:t>
                      </a:r>
                      <a:endParaRPr lang="en-US" sz="100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tcPr>
                </a:tc>
                <a:tc>
                  <a:txBody>
                    <a:bodyPr/>
                    <a:lstStyle/>
                    <a:p>
                      <a:pPr indent="0" marL="0">
                        <a:buNone/>
                      </a:pPr>
                      <a:r>
                        <a:rPr lang="en-US" sz="1000" dirty="0">
                          <a:solidFill>
                            <a:srgbClr val="1A1A1A"/>
                          </a:solidFill>
                          <a:latin typeface="Calibri" pitchFamily="34" charset="0"/>
                          <a:ea typeface="Calibri" pitchFamily="34" charset="-122"/>
                          <a:cs typeface="Calibri" pitchFamily="34" charset="-120"/>
                        </a:rPr>
                        <a:t>35%, up to 49% by exception</a:t>
                      </a:r>
                      <a:endParaRPr lang="en-US" sz="100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tcPr>
                </a:tc>
                <a:tc>
                  <a:txBody>
                    <a:bodyPr/>
                    <a:lstStyle/>
                    <a:p>
                      <a:pPr indent="0" marL="0">
                        <a:buNone/>
                      </a:pPr>
                      <a:r>
                        <a:rPr lang="en-US" sz="1000" dirty="0">
                          <a:solidFill>
                            <a:srgbClr val="1A1A1A"/>
                          </a:solidFill>
                          <a:latin typeface="Calibri" pitchFamily="34" charset="0"/>
                          <a:ea typeface="Calibri" pitchFamily="34" charset="-122"/>
                          <a:cs typeface="Calibri" pitchFamily="34" charset="-120"/>
                        </a:rPr>
                        <a:t>No cap, considered in value</a:t>
                      </a:r>
                      <a:endParaRPr lang="en-US" sz="100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tcPr>
                </a:tc>
              </a:tr>
              <a:tr h="274320">
                <a:tc>
                  <a:txBody>
                    <a:bodyPr/>
                    <a:lstStyle/>
                    <a:p>
                      <a:pPr indent="0" marL="0">
                        <a:buNone/>
                      </a:pPr>
                      <a:r>
                        <a:rPr lang="en-US" sz="1050" b="1" dirty="0">
                          <a:solidFill>
                            <a:srgbClr val="1B2A4A"/>
                          </a:solidFill>
                          <a:latin typeface="Calibri" pitchFamily="34" charset="0"/>
                          <a:ea typeface="Calibri" pitchFamily="34" charset="-122"/>
                          <a:cs typeface="Calibri" pitchFamily="34" charset="-120"/>
                        </a:rPr>
                        <a:t>Structural and critical repairs</a:t>
                      </a:r>
                      <a:endParaRPr lang="en-US" sz="105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solidFill>
                      <a:srgbClr val="F5F6F8"/>
                    </a:solidFill>
                  </a:tcPr>
                </a:tc>
                <a:tc>
                  <a:txBody>
                    <a:bodyPr/>
                    <a:lstStyle/>
                    <a:p>
                      <a:pPr indent="0" marL="0">
                        <a:buNone/>
                      </a:pPr>
                      <a:r>
                        <a:rPr lang="en-US" sz="1000" dirty="0">
                          <a:solidFill>
                            <a:srgbClr val="1A1A1A"/>
                          </a:solidFill>
                          <a:latin typeface="Calibri" pitchFamily="34" charset="0"/>
                          <a:ea typeface="Calibri" pitchFamily="34" charset="-122"/>
                          <a:cs typeface="Calibri" pitchFamily="34" charset="-120"/>
                        </a:rPr>
                        <a:t>Critical repairs rule. Engineer's report or substantially similar document. Inspections from the last three years must be reviewed</a:t>
                      </a:r>
                      <a:endParaRPr lang="en-US" sz="100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tcPr>
                </a:tc>
                <a:tc>
                  <a:txBody>
                    <a:bodyPr/>
                    <a:lstStyle/>
                    <a:p>
                      <a:pPr indent="0" marL="0">
                        <a:buNone/>
                      </a:pPr>
                      <a:r>
                        <a:rPr lang="en-US" sz="1000" dirty="0">
                          <a:solidFill>
                            <a:srgbClr val="1A1A1A"/>
                          </a:solidFill>
                          <a:latin typeface="Calibri" pitchFamily="34" charset="0"/>
                          <a:ea typeface="Calibri" pitchFamily="34" charset="-122"/>
                          <a:cs typeface="Calibri" pitchFamily="34" charset="-120"/>
                        </a:rPr>
                        <a:t>No critical repairs rule by that name. Pending litigation naming the sponsor over safety, structural soundness, habitability, or functional use disqualifies, as does other uninsured litigation</a:t>
                      </a:r>
                      <a:endParaRPr lang="en-US" sz="100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tcPr>
                </a:tc>
                <a:tc>
                  <a:txBody>
                    <a:bodyPr/>
                    <a:lstStyle/>
                    <a:p>
                      <a:pPr indent="0" marL="0">
                        <a:buNone/>
                      </a:pPr>
                      <a:r>
                        <a:rPr lang="en-US" sz="1000" dirty="0">
                          <a:solidFill>
                            <a:srgbClr val="1A1A1A"/>
                          </a:solidFill>
                          <a:latin typeface="Calibri" pitchFamily="34" charset="0"/>
                          <a:ea typeface="Calibri" pitchFamily="34" charset="-122"/>
                          <a:cs typeface="Calibri" pitchFamily="34" charset="-120"/>
                        </a:rPr>
                        <a:t>No written standard for existing resale projects. Handled through the appraisal</a:t>
                      </a:r>
                      <a:endParaRPr lang="en-US" sz="100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tcPr>
                </a:tc>
              </a:tr>
              <a:tr h="274320">
                <a:tc>
                  <a:txBody>
                    <a:bodyPr/>
                    <a:lstStyle/>
                    <a:p>
                      <a:pPr indent="0" marL="0">
                        <a:buNone/>
                      </a:pPr>
                      <a:r>
                        <a:rPr lang="en-US" sz="1050" b="1" dirty="0">
                          <a:solidFill>
                            <a:srgbClr val="1B2A4A"/>
                          </a:solidFill>
                          <a:latin typeface="Calibri" pitchFamily="34" charset="0"/>
                          <a:ea typeface="Calibri" pitchFamily="34" charset="-122"/>
                          <a:cs typeface="Calibri" pitchFamily="34" charset="-120"/>
                        </a:rPr>
                        <a:t>Changed in 2024 to 2026</a:t>
                      </a:r>
                      <a:endParaRPr lang="en-US" sz="105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solidFill>
                      <a:srgbClr val="F5F6F8"/>
                    </a:solidFill>
                  </a:tcPr>
                </a:tc>
                <a:tc>
                  <a:txBody>
                    <a:bodyPr/>
                    <a:lstStyle/>
                    <a:p>
                      <a:pPr indent="0" marL="0">
                        <a:buNone/>
                      </a:pPr>
                      <a:r>
                        <a:rPr lang="en-US" sz="1000" dirty="0">
                          <a:solidFill>
                            <a:srgbClr val="1A1A1A"/>
                          </a:solidFill>
                          <a:latin typeface="Calibri" pitchFamily="34" charset="0"/>
                          <a:ea typeface="Calibri" pitchFamily="34" charset="-122"/>
                          <a:cs typeface="Calibri" pitchFamily="34" charset="-120"/>
                        </a:rPr>
                        <a:t>Yes, three effective dates</a:t>
                      </a:r>
                      <a:endParaRPr lang="en-US" sz="100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tcPr>
                </a:tc>
                <a:tc>
                  <a:txBody>
                    <a:bodyPr/>
                    <a:lstStyle/>
                    <a:p>
                      <a:pPr indent="0" marL="0">
                        <a:buNone/>
                      </a:pPr>
                      <a:r>
                        <a:rPr lang="en-US" sz="1000" dirty="0">
                          <a:solidFill>
                            <a:srgbClr val="1A1A1A"/>
                          </a:solidFill>
                          <a:latin typeface="Calibri" pitchFamily="34" charset="0"/>
                          <a:ea typeface="Calibri" pitchFamily="34" charset="-122"/>
                          <a:cs typeface="Calibri" pitchFamily="34" charset="-120"/>
                        </a:rPr>
                        <a:t>No threshold changes. Procedural edits in the August 2026 update</a:t>
                      </a:r>
                      <a:endParaRPr lang="en-US" sz="100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tcPr>
                </a:tc>
                <a:tc>
                  <a:txBody>
                    <a:bodyPr/>
                    <a:lstStyle/>
                    <a:p>
                      <a:pPr indent="0" marL="0">
                        <a:buNone/>
                      </a:pPr>
                      <a:r>
                        <a:rPr lang="en-US" sz="1000" dirty="0">
                          <a:solidFill>
                            <a:srgbClr val="1A1A1A"/>
                          </a:solidFill>
                          <a:latin typeface="Calibri" pitchFamily="34" charset="0"/>
                          <a:ea typeface="Calibri" pitchFamily="34" charset="-122"/>
                          <a:cs typeface="Calibri" pitchFamily="34" charset="-120"/>
                        </a:rPr>
                        <a:t>No change. Chapter 16 unrevised since 2003</a:t>
                      </a:r>
                      <a:endParaRPr lang="en-US" sz="1000" dirty="0">
                        <a:latin typeface="Calibri" charset="0"/>
                        <a:ea typeface="Calibri" charset="0"/>
                        <a:cs typeface="Calibri" charset="0"/>
                      </a:endParaRPr>
                    </a:p>
                  </a:txBody>
                  <a:tcPr marL="54864" marR="54864" marT="54864" marB="54864" anchor="t">
                    <a:lnL w="9525" cap="flat" cmpd="sng" algn="ctr">
                      <a:solidFill>
                        <a:srgbClr val="E5E7EB"/>
                      </a:solidFill>
                      <a:prstDash val="solid"/>
                      <a:round/>
                      <a:headEnd type="none" w="med" len="med"/>
                      <a:tailEnd type="none" w="med" len="med"/>
                    </a:lnL>
                    <a:lnR w="9525" cap="flat" cmpd="sng" algn="ctr">
                      <a:solidFill>
                        <a:srgbClr val="E5E7EB"/>
                      </a:solidFill>
                      <a:prstDash val="solid"/>
                      <a:round/>
                      <a:headEnd type="none" w="med" len="med"/>
                      <a:tailEnd type="none" w="med" len="med"/>
                    </a:lnR>
                    <a:lnT w="9525" cap="flat" cmpd="sng" algn="ctr">
                      <a:solidFill>
                        <a:srgbClr val="E5E7EB"/>
                      </a:solidFill>
                      <a:prstDash val="solid"/>
                      <a:round/>
                      <a:headEnd type="none" w="med" len="med"/>
                      <a:tailEnd type="none" w="med" len="med"/>
                    </a:lnT>
                    <a:lnB w="9525" cap="flat" cmpd="sng" algn="ctr">
                      <a:solidFill>
                        <a:srgbClr val="E5E7EB"/>
                      </a:solidFill>
                      <a:prstDash val="solid"/>
                      <a:round/>
                      <a:headEnd type="none" w="med" len="med"/>
                      <a:tailEnd type="none" w="med" len="med"/>
                    </a:lnB>
                  </a:tcPr>
                </a:tc>
              </a:tr>
            </a:tbl>
          </a:graphicData>
        </a:graphic>
      </p:graphicFrame>
      <p:sp>
        <p:nvSpPr>
          <p:cNvPr id="5" name="Shape 2"/>
          <p:cNvSpPr/>
          <p:nvPr/>
        </p:nvSpPr>
        <p:spPr>
          <a:xfrm>
            <a:off x="640080" y="5074920"/>
            <a:ext cx="10908792" cy="1097280"/>
          </a:xfrm>
          <a:prstGeom prst="roundRect">
            <a:avLst>
              <a:gd name="adj" fmla="val 6667"/>
            </a:avLst>
          </a:prstGeom>
          <a:solidFill>
            <a:srgbClr val="1B2A4A"/>
          </a:solidFill>
          <a:ln w="12700">
            <a:solidFill>
              <a:srgbClr val="1B2A4A"/>
            </a:solidFill>
            <a:prstDash val="solid"/>
          </a:ln>
        </p:spPr>
      </p:sp>
      <p:sp>
        <p:nvSpPr>
          <p:cNvPr id="6" name="Text 3"/>
          <p:cNvSpPr txBox="1"/>
          <p:nvPr/>
        </p:nvSpPr>
        <p:spPr>
          <a:xfrm>
            <a:off x="932688" y="5212080"/>
            <a:ext cx="4572000" cy="310896"/>
          </a:xfrm>
          <a:prstGeom prst="rect">
            <a:avLst/>
          </a:prstGeom>
          <a:noFill/>
          <a:ln/>
        </p:spPr>
        <p:txBody>
          <a:bodyPr wrap="square" lIns="0" tIns="0" rIns="0" bIns="0" rtlCol="0" anchor="t"/>
          <a:lstStyle/>
          <a:p>
            <a:pPr indent="0" marL="0">
              <a:buNone/>
            </a:pPr>
            <a:r>
              <a:rPr lang="en-US" sz="1650" b="1" dirty="0">
                <a:solidFill>
                  <a:srgbClr val="C8A54B"/>
                </a:solidFill>
                <a:latin typeface="Cambria" pitchFamily="34" charset="0"/>
                <a:ea typeface="Cambria" pitchFamily="34" charset="-122"/>
                <a:cs typeface="Cambria" pitchFamily="34" charset="-120"/>
              </a:rPr>
              <a:t>Look up your own project</a:t>
            </a:r>
            <a:endParaRPr lang="en-US" sz="1650" dirty="0"/>
          </a:p>
        </p:txBody>
      </p:sp>
      <p:sp>
        <p:nvSpPr>
          <p:cNvPr id="7" name="Text 4"/>
          <p:cNvSpPr txBox="1"/>
          <p:nvPr/>
        </p:nvSpPr>
        <p:spPr>
          <a:xfrm>
            <a:off x="932688" y="5541264"/>
            <a:ext cx="10332720" cy="603504"/>
          </a:xfrm>
          <a:prstGeom prst="rect">
            <a:avLst/>
          </a:prstGeom>
          <a:noFill/>
          <a:ln/>
        </p:spPr>
        <p:txBody>
          <a:bodyPr wrap="square" lIns="0" tIns="0" rIns="0" bIns="0" rtlCol="0" anchor="t"/>
          <a:lstStyle/>
          <a:p>
            <a:pPr indent="0" marL="0">
              <a:buNone/>
            </a:pPr>
            <a:r>
              <a:rPr lang="en-US" sz="1050" dirty="0">
                <a:solidFill>
                  <a:srgbClr val="FFFFFF"/>
                </a:solidFill>
                <a:latin typeface="Calibri" pitchFamily="34" charset="0"/>
                <a:ea typeface="Calibri" pitchFamily="34" charset="-122"/>
                <a:cs typeface="Calibri" pitchFamily="34" charset="-120"/>
              </a:rPr>
              <a:t>Fannie Mae Condo Status Finder: singlefamily.fanniemae.com/condo-status-finder (register as a board member, manager, or authorized advisor). A no-flag result is not an approval.</a:t>
            </a:r>
            <a:endParaRPr lang="en-US" sz="1050" dirty="0"/>
          </a:p>
          <a:p>
            <a:pPr indent="0" marL="0">
              <a:buNone/>
            </a:pPr>
            <a:r>
              <a:rPr lang="en-US" sz="1050" dirty="0">
                <a:solidFill>
                  <a:srgbClr val="FFFFFF"/>
                </a:solidFill>
                <a:latin typeface="Calibri" pitchFamily="34" charset="0"/>
                <a:ea typeface="Calibri" pitchFamily="34" charset="-122"/>
                <a:cs typeface="Calibri" pitchFamily="34" charset="-120"/>
              </a:rPr>
              <a:t>FHA approved condo lookup: entp.hud.gov/idapp/html/condlook.cfm (no login). Watch the expiration date.</a:t>
            </a:r>
            <a:endParaRPr lang="en-US" sz="1050" dirty="0"/>
          </a:p>
          <a:p>
            <a:pPr indent="0" marL="0">
              <a:buNone/>
            </a:pPr>
            <a:r>
              <a:rPr lang="en-US" sz="1050" dirty="0">
                <a:solidFill>
                  <a:srgbClr val="FFFFFF"/>
                </a:solidFill>
                <a:latin typeface="Calibri" pitchFamily="34" charset="0"/>
                <a:ea typeface="Calibri" pitchFamily="34" charset="-122"/>
                <a:cs typeface="Calibri" pitchFamily="34" charset="-120"/>
              </a:rPr>
              <a:t>VA condo report: lgy.va.gov/lgyhub/condo-report (no login). Shows status and review date.</a:t>
            </a:r>
            <a:endParaRPr lang="en-US" sz="1050" dirty="0"/>
          </a:p>
        </p:txBody>
      </p:sp>
      <p:pic>
        <p:nvPicPr>
          <p:cNvPr id="8" name="Image 0" descr="./img/logo.png">    </p:cNvPr>
          <p:cNvPicPr>
            <a:picLocks noChangeAspect="1"/>
          </p:cNvPicPr>
          <p:nvPr/>
        </p:nvPicPr>
        <p:blipFill>
          <a:blip r:embed="rId1"/>
          <a:stretch>
            <a:fillRect/>
          </a:stretch>
        </p:blipFill>
        <p:spPr>
          <a:xfrm>
            <a:off x="10442448" y="6291072"/>
            <a:ext cx="1380744" cy="538582"/>
          </a:xfrm>
          <a:prstGeom prst="rect">
            <a:avLst/>
          </a:prstGeom>
        </p:spPr>
      </p:pic>
      <p:sp>
        <p:nvSpPr>
          <p:cNvPr id="9" name="Text 5"/>
          <p:cNvSpPr txBox="1"/>
          <p:nvPr/>
        </p:nvSpPr>
        <p:spPr>
          <a:xfrm>
            <a:off x="640080" y="6528816"/>
            <a:ext cx="9601200" cy="237744"/>
          </a:xfrm>
          <a:prstGeom prst="rect">
            <a:avLst/>
          </a:prstGeom>
          <a:noFill/>
          <a:ln/>
        </p:spPr>
        <p:txBody>
          <a:bodyPr wrap="square" lIns="0" tIns="0" rIns="0" bIns="0" rtlCol="0" anchor="t"/>
          <a:lstStyle/>
          <a:p>
            <a:pPr indent="0" marL="0">
              <a:buNone/>
            </a:pPr>
            <a:r>
              <a:rPr lang="en-US" sz="850" dirty="0">
                <a:solidFill>
                  <a:srgbClr val="7C8CA8"/>
                </a:solidFill>
                <a:latin typeface="Calibri" pitchFamily="34" charset="0"/>
                <a:ea typeface="Calibri" pitchFamily="34" charset="-122"/>
                <a:cs typeface="Calibri" pitchFamily="34" charset="-120"/>
              </a:rPr>
              <a:t>Prepared by Tim Hardin  |  United Modern Mortgage powered by New American Funding  |  NMLS 294131</a:t>
            </a:r>
            <a:endParaRPr lang="en-US" sz="85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FFFFFF"/>
        </a:solidFill>
      </p:bgPr>
    </p:bg>
    <p:spTree>
      <p:nvGrpSpPr>
        <p:cNvPr id="1" name=""/>
        <p:cNvGrpSpPr/>
        <p:nvPr/>
      </p:nvGrpSpPr>
      <p:grpSpPr>
        <a:xfrm>
          <a:off x="0" y="0"/>
          <a:ext cx="0" cy="0"/>
          <a:chOff x="0" y="0"/>
          <a:chExt cx="0" cy="0"/>
        </a:xfrm>
      </p:grpSpPr>
      <p:sp>
        <p:nvSpPr>
          <p:cNvPr id="2" name="Text 0"/>
          <p:cNvSpPr txBox="1"/>
          <p:nvPr/>
        </p:nvSpPr>
        <p:spPr>
          <a:xfrm>
            <a:off x="640080" y="384048"/>
            <a:ext cx="10908792" cy="658368"/>
          </a:xfrm>
          <a:prstGeom prst="rect">
            <a:avLst/>
          </a:prstGeom>
          <a:noFill/>
          <a:ln/>
        </p:spPr>
        <p:txBody>
          <a:bodyPr wrap="square" lIns="0" tIns="0" rIns="0" bIns="0" rtlCol="0" anchor="t"/>
          <a:lstStyle/>
          <a:p>
            <a:pPr indent="0" marL="0">
              <a:buNone/>
            </a:pPr>
            <a:r>
              <a:rPr lang="en-US" sz="3400" b="1" dirty="0">
                <a:solidFill>
                  <a:srgbClr val="1B2A4A"/>
                </a:solidFill>
                <a:latin typeface="Cambria" pitchFamily="34" charset="0"/>
                <a:ea typeface="Cambria" pitchFamily="34" charset="-122"/>
                <a:cs typeface="Cambria" pitchFamily="34" charset="-120"/>
              </a:rPr>
              <a:t>What to put in front of your boards</a:t>
            </a:r>
            <a:endParaRPr lang="en-US" sz="3400" dirty="0"/>
          </a:p>
        </p:txBody>
      </p:sp>
      <p:sp>
        <p:nvSpPr>
          <p:cNvPr id="3" name="Text 1"/>
          <p:cNvSpPr txBox="1"/>
          <p:nvPr/>
        </p:nvSpPr>
        <p:spPr>
          <a:xfrm>
            <a:off x="640080" y="1060704"/>
            <a:ext cx="10908792" cy="384048"/>
          </a:xfrm>
          <a:prstGeom prst="rect">
            <a:avLst/>
          </a:prstGeom>
          <a:noFill/>
          <a:ln/>
        </p:spPr>
        <p:txBody>
          <a:bodyPr wrap="square" lIns="0" tIns="0" rIns="0" bIns="0" rtlCol="0" anchor="t"/>
          <a:lstStyle/>
          <a:p>
            <a:pPr indent="0" marL="0">
              <a:buNone/>
            </a:pPr>
            <a:r>
              <a:rPr lang="en-US" sz="1400" dirty="0">
                <a:solidFill>
                  <a:srgbClr val="6B7280"/>
                </a:solidFill>
                <a:latin typeface="Calibri" pitchFamily="34" charset="0"/>
                <a:ea typeface="Calibri" pitchFamily="34" charset="-122"/>
                <a:cs typeface="Calibri" pitchFamily="34" charset="-120"/>
              </a:rPr>
              <a:t>One list is housekeeping. The other has a January deadline.</a:t>
            </a:r>
            <a:endParaRPr lang="en-US" sz="1400" dirty="0"/>
          </a:p>
        </p:txBody>
      </p:sp>
      <p:sp>
        <p:nvSpPr>
          <p:cNvPr id="4" name="Shape 2"/>
          <p:cNvSpPr/>
          <p:nvPr/>
        </p:nvSpPr>
        <p:spPr>
          <a:xfrm>
            <a:off x="640080" y="1737360"/>
            <a:ext cx="5376672" cy="4206240"/>
          </a:xfrm>
          <a:prstGeom prst="roundRect">
            <a:avLst>
              <a:gd name="adj" fmla="val 1739"/>
            </a:avLst>
          </a:prstGeom>
          <a:solidFill>
            <a:srgbClr val="F5F6F8"/>
          </a:solidFill>
          <a:ln w="12700">
            <a:solidFill>
              <a:srgbClr val="F5F6F8"/>
            </a:solidFill>
            <a:prstDash val="solid"/>
          </a:ln>
        </p:spPr>
      </p:sp>
      <p:sp>
        <p:nvSpPr>
          <p:cNvPr id="5" name="Shape 3"/>
          <p:cNvSpPr/>
          <p:nvPr/>
        </p:nvSpPr>
        <p:spPr>
          <a:xfrm>
            <a:off x="932688" y="1938528"/>
            <a:ext cx="1600200" cy="310896"/>
          </a:xfrm>
          <a:prstGeom prst="roundRect">
            <a:avLst>
              <a:gd name="adj" fmla="val 50000"/>
            </a:avLst>
          </a:prstGeom>
          <a:solidFill>
            <a:srgbClr val="1B2A4A"/>
          </a:solidFill>
          <a:ln w="12700">
            <a:solidFill>
              <a:srgbClr val="1B2A4A"/>
            </a:solidFill>
            <a:prstDash val="solid"/>
          </a:ln>
        </p:spPr>
      </p:sp>
      <p:sp>
        <p:nvSpPr>
          <p:cNvPr id="6" name="Text 4"/>
          <p:cNvSpPr txBox="1"/>
          <p:nvPr/>
        </p:nvSpPr>
        <p:spPr>
          <a:xfrm>
            <a:off x="932688" y="1938528"/>
            <a:ext cx="1600200" cy="310896"/>
          </a:xfrm>
          <a:prstGeom prst="rect">
            <a:avLst/>
          </a:prstGeom>
          <a:noFill/>
          <a:ln/>
        </p:spPr>
        <p:txBody>
          <a:bodyPr wrap="square" lIns="0" tIns="0" rIns="0" bIns="0" rtlCol="0" anchor="ctr"/>
          <a:lstStyle/>
          <a:p>
            <a:pPr algn="ctr" indent="0" marL="0">
              <a:buNone/>
            </a:pPr>
            <a:r>
              <a:rPr lang="en-US" sz="1050" b="1" dirty="0">
                <a:solidFill>
                  <a:srgbClr val="FFFFFF"/>
                </a:solidFill>
                <a:latin typeface="Calibri" pitchFamily="34" charset="0"/>
                <a:ea typeface="Calibri" pitchFamily="34" charset="-122"/>
                <a:cs typeface="Calibri" pitchFamily="34" charset="-120"/>
              </a:rPr>
              <a:t>START NOW</a:t>
            </a:r>
            <a:endParaRPr lang="en-US" sz="1050" dirty="0"/>
          </a:p>
        </p:txBody>
      </p:sp>
      <p:sp>
        <p:nvSpPr>
          <p:cNvPr id="7" name="Text 5"/>
          <p:cNvSpPr txBox="1"/>
          <p:nvPr/>
        </p:nvSpPr>
        <p:spPr>
          <a:xfrm>
            <a:off x="932688" y="2432304"/>
            <a:ext cx="4791456" cy="3429000"/>
          </a:xfrm>
          <a:prstGeom prst="rect">
            <a:avLst/>
          </a:prstGeom>
          <a:noFill/>
          <a:ln/>
        </p:spPr>
        <p:txBody>
          <a:bodyPr wrap="square" lIns="0" tIns="0" rIns="0" bIns="0" rtlCol="0" anchor="t"/>
          <a:lstStyle/>
          <a:p>
            <a:pPr marL="177800" indent="-177800">
              <a:spcAft>
                <a:spcPts val="700"/>
              </a:spcAft>
              <a:buSzPct val="100000"/>
              <a:buChar char="•"/>
            </a:pPr>
            <a:r>
              <a:rPr lang="en-US" sz="1200" dirty="0">
                <a:solidFill>
                  <a:srgbClr val="1A1A1A"/>
                </a:solidFill>
                <a:latin typeface="Calibri" pitchFamily="34" charset="0"/>
                <a:ea typeface="Calibri" pitchFamily="34" charset="-122"/>
                <a:cs typeface="Calibri" pitchFamily="34" charset="-120"/>
              </a:rPr>
              <a:t>Build a completion file. Contractor completion letter and final invoice, filed the day each job ends.</a:t>
            </a:r>
            <a:endParaRPr lang="en-US" sz="1200" dirty="0"/>
          </a:p>
          <a:p>
            <a:pPr marL="177800" indent="-177800">
              <a:spcAft>
                <a:spcPts val="700"/>
              </a:spcAft>
              <a:buSzPct val="100000"/>
              <a:buChar char="•"/>
            </a:pPr>
            <a:r>
              <a:rPr lang="en-US" sz="1200" dirty="0">
                <a:solidFill>
                  <a:srgbClr val="1A1A1A"/>
                </a:solidFill>
                <a:latin typeface="Calibri" pitchFamily="34" charset="0"/>
                <a:ea typeface="Calibri" pitchFamily="34" charset="-122"/>
                <a:cs typeface="Calibri" pitchFamily="34" charset="-120"/>
              </a:rPr>
              <a:t>Pull the SB 326 report into the reserve study, as Civil Code 5551 requires, and have it ready for buyers.</a:t>
            </a:r>
            <a:endParaRPr lang="en-US" sz="1200" dirty="0"/>
          </a:p>
          <a:p>
            <a:pPr marL="177800" indent="-177800">
              <a:spcAft>
                <a:spcPts val="700"/>
              </a:spcAft>
              <a:buSzPct val="100000"/>
              <a:buChar char="•"/>
            </a:pPr>
            <a:r>
              <a:rPr lang="en-US" sz="1200" dirty="0">
                <a:solidFill>
                  <a:srgbClr val="1A1A1A"/>
                </a:solidFill>
                <a:latin typeface="Calibri" pitchFamily="34" charset="0"/>
                <a:ea typeface="Calibri" pitchFamily="34" charset="-122"/>
                <a:cs typeface="Calibri" pitchFamily="34" charset="-120"/>
              </a:rPr>
              <a:t>Check the master policy per unit deductible before renewal, not after.</a:t>
            </a:r>
            <a:endParaRPr lang="en-US" sz="1200" dirty="0"/>
          </a:p>
          <a:p>
            <a:pPr marL="177800" indent="-177800">
              <a:spcAft>
                <a:spcPts val="700"/>
              </a:spcAft>
              <a:buSzPct val="100000"/>
              <a:buChar char="•"/>
            </a:pPr>
            <a:r>
              <a:rPr lang="en-US" sz="1200" dirty="0">
                <a:solidFill>
                  <a:srgbClr val="1A1A1A"/>
                </a:solidFill>
                <a:latin typeface="Calibri" pitchFamily="34" charset="0"/>
                <a:ea typeface="Calibri" pitchFamily="34" charset="-122"/>
                <a:cs typeface="Calibri" pitchFamily="34" charset="-120"/>
              </a:rPr>
              <a:t>Write down the purpose of every special assessment and document completion the same way.</a:t>
            </a:r>
            <a:endParaRPr lang="en-US" sz="1200" dirty="0"/>
          </a:p>
          <a:p>
            <a:pPr marL="177800" indent="-177800">
              <a:spcAft>
                <a:spcPts val="700"/>
              </a:spcAft>
              <a:buSzPct val="100000"/>
              <a:buChar char="•"/>
            </a:pPr>
            <a:r>
              <a:rPr lang="en-US" sz="1200" dirty="0">
                <a:solidFill>
                  <a:srgbClr val="1A1A1A"/>
                </a:solidFill>
                <a:latin typeface="Calibri" pitchFamily="34" charset="0"/>
                <a:ea typeface="Calibri" pitchFamily="34" charset="-122"/>
                <a:cs typeface="Calibri" pitchFamily="34" charset="-120"/>
              </a:rPr>
              <a:t>Reconcile the questionnaire answers against the board minutes.</a:t>
            </a:r>
            <a:endParaRPr lang="en-US" sz="1200" dirty="0"/>
          </a:p>
          <a:p>
            <a:pPr marL="177800" indent="-177800">
              <a:spcAft>
                <a:spcPts val="700"/>
              </a:spcAft>
              <a:buSzPct val="100000"/>
              <a:buChar char="•"/>
            </a:pPr>
            <a:r>
              <a:rPr lang="en-US" sz="1200" dirty="0">
                <a:solidFill>
                  <a:srgbClr val="1A1A1A"/>
                </a:solidFill>
                <a:latin typeface="Calibri" pitchFamily="34" charset="0"/>
                <a:ea typeface="Calibri" pitchFamily="34" charset="-122"/>
                <a:cs typeface="Calibri" pitchFamily="34" charset="-120"/>
              </a:rPr>
              <a:t>Run the association through the Condo Status Finder.</a:t>
            </a:r>
            <a:endParaRPr lang="en-US" sz="1200" dirty="0"/>
          </a:p>
          <a:p>
            <a:pPr marL="177800" indent="-177800">
              <a:spcAft>
                <a:spcPts val="700"/>
              </a:spcAft>
              <a:buSzPct val="100000"/>
              <a:buChar char="•"/>
            </a:pPr>
            <a:r>
              <a:rPr lang="en-US" sz="1200" dirty="0">
                <a:solidFill>
                  <a:srgbClr val="1A1A1A"/>
                </a:solidFill>
                <a:latin typeface="Calibri" pitchFamily="34" charset="0"/>
                <a:ea typeface="Calibri" pitchFamily="34" charset="-122"/>
                <a:cs typeface="Calibri" pitchFamily="34" charset="-120"/>
              </a:rPr>
              <a:t>Check the FHA and VA approved lists. If the project is on the FHA list, calendar the expiration date and the recertification window.</a:t>
            </a:r>
            <a:endParaRPr lang="en-US" sz="1200" dirty="0"/>
          </a:p>
        </p:txBody>
      </p:sp>
      <p:sp>
        <p:nvSpPr>
          <p:cNvPr id="8" name="Shape 6"/>
          <p:cNvSpPr/>
          <p:nvPr/>
        </p:nvSpPr>
        <p:spPr>
          <a:xfrm>
            <a:off x="6172200" y="1737360"/>
            <a:ext cx="5376672" cy="4206240"/>
          </a:xfrm>
          <a:prstGeom prst="roundRect">
            <a:avLst>
              <a:gd name="adj" fmla="val 1739"/>
            </a:avLst>
          </a:prstGeom>
          <a:solidFill>
            <a:srgbClr val="1B2A4A"/>
          </a:solidFill>
          <a:ln w="12700">
            <a:solidFill>
              <a:srgbClr val="1B2A4A"/>
            </a:solidFill>
            <a:prstDash val="solid"/>
          </a:ln>
        </p:spPr>
      </p:sp>
      <p:sp>
        <p:nvSpPr>
          <p:cNvPr id="9" name="Shape 7"/>
          <p:cNvSpPr/>
          <p:nvPr/>
        </p:nvSpPr>
        <p:spPr>
          <a:xfrm>
            <a:off x="6464808" y="1938528"/>
            <a:ext cx="2148840" cy="310896"/>
          </a:xfrm>
          <a:prstGeom prst="roundRect">
            <a:avLst>
              <a:gd name="adj" fmla="val 50000"/>
            </a:avLst>
          </a:prstGeom>
          <a:solidFill>
            <a:srgbClr val="C8A54B"/>
          </a:solidFill>
          <a:ln w="12700">
            <a:solidFill>
              <a:srgbClr val="C8A54B"/>
            </a:solidFill>
            <a:prstDash val="solid"/>
          </a:ln>
        </p:spPr>
      </p:sp>
      <p:sp>
        <p:nvSpPr>
          <p:cNvPr id="10" name="Text 8"/>
          <p:cNvSpPr txBox="1"/>
          <p:nvPr/>
        </p:nvSpPr>
        <p:spPr>
          <a:xfrm>
            <a:off x="6464808" y="1938528"/>
            <a:ext cx="2148840" cy="310896"/>
          </a:xfrm>
          <a:prstGeom prst="rect">
            <a:avLst/>
          </a:prstGeom>
          <a:noFill/>
          <a:ln/>
        </p:spPr>
        <p:txBody>
          <a:bodyPr wrap="square" lIns="0" tIns="0" rIns="0" bIns="0" rtlCol="0" anchor="ctr"/>
          <a:lstStyle/>
          <a:p>
            <a:pPr algn="ctr" indent="0" marL="0">
              <a:buNone/>
            </a:pPr>
            <a:r>
              <a:rPr lang="en-US" sz="1050" b="1" dirty="0">
                <a:solidFill>
                  <a:srgbClr val="1B2A4A"/>
                </a:solidFill>
                <a:latin typeface="Calibri" pitchFamily="34" charset="0"/>
                <a:ea typeface="Calibri" pitchFamily="34" charset="-122"/>
                <a:cs typeface="Calibri" pitchFamily="34" charset="-120"/>
              </a:rPr>
              <a:t>BEFORE JAN 4, 2027</a:t>
            </a:r>
            <a:endParaRPr lang="en-US" sz="1050" dirty="0"/>
          </a:p>
        </p:txBody>
      </p:sp>
      <p:sp>
        <p:nvSpPr>
          <p:cNvPr id="11" name="Text 9"/>
          <p:cNvSpPr txBox="1"/>
          <p:nvPr/>
        </p:nvSpPr>
        <p:spPr>
          <a:xfrm>
            <a:off x="6464808" y="2432304"/>
            <a:ext cx="4791456" cy="3291840"/>
          </a:xfrm>
          <a:prstGeom prst="rect">
            <a:avLst/>
          </a:prstGeom>
          <a:noFill/>
          <a:ln/>
        </p:spPr>
        <p:txBody>
          <a:bodyPr wrap="square" lIns="0" tIns="0" rIns="0" bIns="0" rtlCol="0" anchor="t"/>
          <a:lstStyle/>
          <a:p>
            <a:pPr marL="177800" indent="-177800">
              <a:spcAft>
                <a:spcPts val="1000"/>
              </a:spcAft>
              <a:buSzPct val="100000"/>
              <a:buChar char="•"/>
            </a:pPr>
            <a:r>
              <a:rPr lang="en-US" sz="1250" dirty="0">
                <a:solidFill>
                  <a:srgbClr val="FFFFFF"/>
                </a:solidFill>
                <a:latin typeface="Calibri" pitchFamily="34" charset="0"/>
                <a:ea typeface="Calibri" pitchFamily="34" charset="-122"/>
                <a:cs typeface="Calibri" pitchFamily="34" charset="-120"/>
              </a:rPr>
              <a:t>Model the budget at 15% of annual budgeted assessment income and find the gap.</a:t>
            </a:r>
            <a:endParaRPr lang="en-US" sz="1250" dirty="0"/>
          </a:p>
          <a:p>
            <a:pPr marL="177800" indent="-177800">
              <a:spcAft>
                <a:spcPts val="1000"/>
              </a:spcAft>
              <a:buSzPct val="100000"/>
              <a:buChar char="•"/>
            </a:pPr>
            <a:r>
              <a:rPr lang="en-US" sz="1250" dirty="0">
                <a:solidFill>
                  <a:srgbClr val="FFFFFF"/>
                </a:solidFill>
                <a:latin typeface="Calibri" pitchFamily="34" charset="0"/>
                <a:ea typeface="Calibri" pitchFamily="34" charset="-122"/>
                <a:cs typeface="Calibri" pitchFamily="34" charset="-120"/>
              </a:rPr>
              <a:t>If you cannot hit 15% and plan to rely on the reserve study instead, get the study current and ask the analyst to identify its highest recommended allocation in writing.</a:t>
            </a:r>
            <a:endParaRPr lang="en-US" sz="1250" dirty="0"/>
          </a:p>
          <a:p>
            <a:pPr marL="177800" indent="-177800">
              <a:spcAft>
                <a:spcPts val="1000"/>
              </a:spcAft>
              <a:buSzPct val="100000"/>
              <a:buChar char="•"/>
            </a:pPr>
            <a:r>
              <a:rPr lang="en-US" sz="1250" dirty="0">
                <a:solidFill>
                  <a:srgbClr val="FFFFFF"/>
                </a:solidFill>
                <a:latin typeface="Calibri" pitchFamily="34" charset="0"/>
                <a:ea typeface="Calibri" pitchFamily="34" charset="-122"/>
                <a:cs typeface="Calibri" pitchFamily="34" charset="-120"/>
              </a:rPr>
              <a:t>In that case, confirm the adopted budget funds that number and is not on baseline funding.</a:t>
            </a:r>
            <a:endParaRPr lang="en-US" sz="1250" dirty="0"/>
          </a:p>
          <a:p>
            <a:pPr marL="177800" indent="-177800">
              <a:spcAft>
                <a:spcPts val="1000"/>
              </a:spcAft>
              <a:buSzPct val="100000"/>
              <a:buChar char="•"/>
            </a:pPr>
            <a:r>
              <a:rPr lang="en-US" sz="1250" dirty="0">
                <a:solidFill>
                  <a:srgbClr val="FFFFFF"/>
                </a:solidFill>
                <a:latin typeface="Calibri" pitchFamily="34" charset="0"/>
                <a:ea typeface="Calibri" pitchFamily="34" charset="-122"/>
                <a:cs typeface="Calibri" pitchFamily="34" charset="-120"/>
              </a:rPr>
              <a:t>Plan any dues increase on a runway. Civil Code 5605 caps a board's regular increase at 20% and special assessments at 5% of budgeted gross expenses in aggregate without a member vote.</a:t>
            </a:r>
            <a:endParaRPr lang="en-US" sz="1250" dirty="0"/>
          </a:p>
        </p:txBody>
      </p:sp>
      <p:sp>
        <p:nvSpPr>
          <p:cNvPr id="12" name="Text 10"/>
          <p:cNvSpPr txBox="1"/>
          <p:nvPr/>
        </p:nvSpPr>
        <p:spPr>
          <a:xfrm>
            <a:off x="640080" y="6355080"/>
            <a:ext cx="9601200" cy="256032"/>
          </a:xfrm>
          <a:prstGeom prst="rect">
            <a:avLst/>
          </a:prstGeom>
          <a:noFill/>
          <a:ln/>
        </p:spPr>
        <p:txBody>
          <a:bodyPr wrap="square" lIns="0" tIns="0" rIns="0" bIns="0" rtlCol="0" anchor="t"/>
          <a:lstStyle/>
          <a:p>
            <a:pPr indent="0" marL="0">
              <a:buNone/>
            </a:pPr>
            <a:r>
              <a:rPr lang="en-US" sz="900" dirty="0">
                <a:solidFill>
                  <a:srgbClr val="6B7280"/>
                </a:solidFill>
                <a:latin typeface="Calibri" pitchFamily="34" charset="0"/>
                <a:ea typeface="Calibri" pitchFamily="34" charset="-122"/>
                <a:cs typeface="Calibri" pitchFamily="34" charset="-120"/>
              </a:rPr>
              <a:t>Dates are measured by loan application date. Individual lenders may apply additional requirements.</a:t>
            </a:r>
            <a:endParaRPr lang="en-US" sz="900" dirty="0"/>
          </a:p>
        </p:txBody>
      </p:sp>
      <p:pic>
        <p:nvPicPr>
          <p:cNvPr id="13" name="Image 0" descr="./img/logo.png">    </p:cNvPr>
          <p:cNvPicPr>
            <a:picLocks noChangeAspect="1"/>
          </p:cNvPicPr>
          <p:nvPr/>
        </p:nvPicPr>
        <p:blipFill>
          <a:blip r:embed="rId1"/>
          <a:stretch>
            <a:fillRect/>
          </a:stretch>
        </p:blipFill>
        <p:spPr>
          <a:xfrm>
            <a:off x="10442448" y="6291072"/>
            <a:ext cx="1380744" cy="538582"/>
          </a:xfrm>
          <a:prstGeom prst="rect">
            <a:avLst/>
          </a:prstGeom>
        </p:spPr>
      </p:pic>
      <p:sp>
        <p:nvSpPr>
          <p:cNvPr id="14" name="Text 11"/>
          <p:cNvSpPr txBox="1"/>
          <p:nvPr/>
        </p:nvSpPr>
        <p:spPr>
          <a:xfrm>
            <a:off x="640080" y="6528816"/>
            <a:ext cx="9601200" cy="237744"/>
          </a:xfrm>
          <a:prstGeom prst="rect">
            <a:avLst/>
          </a:prstGeom>
          <a:noFill/>
          <a:ln/>
        </p:spPr>
        <p:txBody>
          <a:bodyPr wrap="square" lIns="0" tIns="0" rIns="0" bIns="0" rtlCol="0" anchor="t"/>
          <a:lstStyle/>
          <a:p>
            <a:pPr indent="0" marL="0">
              <a:buNone/>
            </a:pPr>
            <a:r>
              <a:rPr lang="en-US" sz="850" dirty="0">
                <a:solidFill>
                  <a:srgbClr val="9AA3B2"/>
                </a:solidFill>
                <a:latin typeface="Calibri" pitchFamily="34" charset="0"/>
                <a:ea typeface="Calibri" pitchFamily="34" charset="-122"/>
                <a:cs typeface="Calibri" pitchFamily="34" charset="-120"/>
              </a:rPr>
              <a:t>Prepared by Tim Hardin  |  United Modern Mortgage powered by New American Funding  |  NMLS 294131</a:t>
            </a:r>
            <a:endParaRPr lang="en-US" sz="85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bg>
      <p:bgPr>
        <a:solidFill>
          <a:srgbClr val="1B2A4A"/>
        </a:solidFill>
      </p:bgPr>
    </p:bg>
    <p:spTree>
      <p:nvGrpSpPr>
        <p:cNvPr id="1" name=""/>
        <p:cNvGrpSpPr/>
        <p:nvPr/>
      </p:nvGrpSpPr>
      <p:grpSpPr>
        <a:xfrm>
          <a:off x="0" y="0"/>
          <a:ext cx="0" cy="0"/>
          <a:chOff x="0" y="0"/>
          <a:chExt cx="0" cy="0"/>
        </a:xfrm>
      </p:grpSpPr>
      <p:sp>
        <p:nvSpPr>
          <p:cNvPr id="2" name="Text 0"/>
          <p:cNvSpPr txBox="1"/>
          <p:nvPr/>
        </p:nvSpPr>
        <p:spPr>
          <a:xfrm>
            <a:off x="640080" y="384048"/>
            <a:ext cx="10908792" cy="658368"/>
          </a:xfrm>
          <a:prstGeom prst="rect">
            <a:avLst/>
          </a:prstGeom>
          <a:noFill/>
          <a:ln/>
        </p:spPr>
        <p:txBody>
          <a:bodyPr wrap="square" lIns="0" tIns="0" rIns="0" bIns="0" rtlCol="0" anchor="t"/>
          <a:lstStyle/>
          <a:p>
            <a:pPr indent="0" marL="0">
              <a:buNone/>
            </a:pPr>
            <a:r>
              <a:rPr lang="en-US" sz="3400" b="1" dirty="0">
                <a:solidFill>
                  <a:srgbClr val="FFFFFF"/>
                </a:solidFill>
                <a:latin typeface="Cambria" pitchFamily="34" charset="0"/>
                <a:ea typeface="Cambria" pitchFamily="34" charset="-122"/>
                <a:cs typeface="Cambria" pitchFamily="34" charset="-120"/>
              </a:rPr>
              <a:t>Let me review your association the way a lender would</a:t>
            </a:r>
            <a:endParaRPr lang="en-US" sz="3400" dirty="0"/>
          </a:p>
        </p:txBody>
      </p:sp>
      <p:sp>
        <p:nvSpPr>
          <p:cNvPr id="3" name="Text 1"/>
          <p:cNvSpPr txBox="1"/>
          <p:nvPr/>
        </p:nvSpPr>
        <p:spPr>
          <a:xfrm>
            <a:off x="640080" y="1060704"/>
            <a:ext cx="10908792" cy="384048"/>
          </a:xfrm>
          <a:prstGeom prst="rect">
            <a:avLst/>
          </a:prstGeom>
          <a:noFill/>
          <a:ln/>
        </p:spPr>
        <p:txBody>
          <a:bodyPr wrap="square" lIns="0" tIns="0" rIns="0" bIns="0" rtlCol="0" anchor="t"/>
          <a:lstStyle/>
          <a:p>
            <a:pPr indent="0" marL="0">
              <a:buNone/>
            </a:pPr>
            <a:r>
              <a:rPr lang="en-US" sz="1400" dirty="0">
                <a:solidFill>
                  <a:srgbClr val="EFE3C4"/>
                </a:solidFill>
                <a:latin typeface="Calibri" pitchFamily="34" charset="0"/>
                <a:ea typeface="Calibri" pitchFamily="34" charset="-122"/>
                <a:cs typeface="Calibri" pitchFamily="34" charset="-120"/>
              </a:rPr>
              <a:t>Free, before it costs an owner a sale</a:t>
            </a:r>
            <a:endParaRPr lang="en-US" sz="1400" dirty="0"/>
          </a:p>
        </p:txBody>
      </p:sp>
      <p:sp>
        <p:nvSpPr>
          <p:cNvPr id="4" name="Shape 2"/>
          <p:cNvSpPr/>
          <p:nvPr/>
        </p:nvSpPr>
        <p:spPr>
          <a:xfrm>
            <a:off x="640080" y="1737360"/>
            <a:ext cx="5376672" cy="4023360"/>
          </a:xfrm>
          <a:prstGeom prst="roundRect">
            <a:avLst>
              <a:gd name="adj" fmla="val 1818"/>
            </a:avLst>
          </a:prstGeom>
          <a:solidFill>
            <a:srgbClr val="2E4370"/>
          </a:solidFill>
          <a:ln w="12700">
            <a:solidFill>
              <a:srgbClr val="2E4370"/>
            </a:solidFill>
            <a:prstDash val="solid"/>
          </a:ln>
        </p:spPr>
      </p:sp>
      <p:sp>
        <p:nvSpPr>
          <p:cNvPr id="5" name="Text 3"/>
          <p:cNvSpPr txBox="1"/>
          <p:nvPr/>
        </p:nvSpPr>
        <p:spPr>
          <a:xfrm>
            <a:off x="932688" y="1956816"/>
            <a:ext cx="4754880" cy="310896"/>
          </a:xfrm>
          <a:prstGeom prst="rect">
            <a:avLst/>
          </a:prstGeom>
          <a:noFill/>
          <a:ln/>
        </p:spPr>
        <p:txBody>
          <a:bodyPr wrap="square" lIns="0" tIns="0" rIns="0" bIns="0" rtlCol="0" anchor="t"/>
          <a:lstStyle/>
          <a:p>
            <a:pPr indent="0" marL="0">
              <a:buNone/>
            </a:pPr>
            <a:r>
              <a:rPr lang="en-US" sz="1650" b="1" dirty="0">
                <a:solidFill>
                  <a:srgbClr val="C8A54B"/>
                </a:solidFill>
                <a:latin typeface="Cambria" pitchFamily="34" charset="0"/>
                <a:ea typeface="Cambria" pitchFamily="34" charset="-122"/>
                <a:cs typeface="Cambria" pitchFamily="34" charset="-120"/>
              </a:rPr>
              <a:t>What I look at</a:t>
            </a:r>
            <a:endParaRPr lang="en-US" sz="1650" dirty="0"/>
          </a:p>
        </p:txBody>
      </p:sp>
      <p:sp>
        <p:nvSpPr>
          <p:cNvPr id="6" name="Text 4"/>
          <p:cNvSpPr txBox="1"/>
          <p:nvPr/>
        </p:nvSpPr>
        <p:spPr>
          <a:xfrm>
            <a:off x="932688" y="2377440"/>
            <a:ext cx="4791456" cy="3246120"/>
          </a:xfrm>
          <a:prstGeom prst="rect">
            <a:avLst/>
          </a:prstGeom>
          <a:noFill/>
          <a:ln/>
        </p:spPr>
        <p:txBody>
          <a:bodyPr wrap="square" lIns="0" tIns="0" rIns="0" bIns="0" rtlCol="0" anchor="t"/>
          <a:lstStyle/>
          <a:p>
            <a:pPr marL="177800" indent="-177800">
              <a:spcAft>
                <a:spcPts val="700"/>
              </a:spcAft>
              <a:buSzPct val="100000"/>
              <a:buChar char="•"/>
            </a:pPr>
            <a:r>
              <a:rPr lang="en-US" sz="1250" dirty="0">
                <a:solidFill>
                  <a:srgbClr val="FFFFFF"/>
                </a:solidFill>
                <a:latin typeface="Calibri" pitchFamily="34" charset="0"/>
                <a:ea typeface="Calibri" pitchFamily="34" charset="-122"/>
                <a:cs typeface="Calibri" pitchFamily="34" charset="-120"/>
              </a:rPr>
              <a:t>Current year budget and the reserve allocation math</a:t>
            </a:r>
            <a:endParaRPr lang="en-US" sz="1250" dirty="0"/>
          </a:p>
          <a:p>
            <a:pPr marL="177800" indent="-177800">
              <a:spcAft>
                <a:spcPts val="700"/>
              </a:spcAft>
              <a:buSzPct val="100000"/>
              <a:buChar char="•"/>
            </a:pPr>
            <a:r>
              <a:rPr lang="en-US" sz="1250" dirty="0">
                <a:solidFill>
                  <a:srgbClr val="FFFFFF"/>
                </a:solidFill>
                <a:latin typeface="Calibri" pitchFamily="34" charset="0"/>
                <a:ea typeface="Calibri" pitchFamily="34" charset="-122"/>
                <a:cs typeface="Calibri" pitchFamily="34" charset="-120"/>
              </a:rPr>
              <a:t>Most recent reserve study and which funding scenario the budget follows</a:t>
            </a:r>
            <a:endParaRPr lang="en-US" sz="1250" dirty="0"/>
          </a:p>
          <a:p>
            <a:pPr marL="177800" indent="-177800">
              <a:spcAft>
                <a:spcPts val="700"/>
              </a:spcAft>
              <a:buSzPct val="100000"/>
              <a:buChar char="•"/>
            </a:pPr>
            <a:r>
              <a:rPr lang="en-US" sz="1250" dirty="0">
                <a:solidFill>
                  <a:srgbClr val="FFFFFF"/>
                </a:solidFill>
                <a:latin typeface="Calibri" pitchFamily="34" charset="0"/>
                <a:ea typeface="Calibri" pitchFamily="34" charset="-122"/>
                <a:cs typeface="Calibri" pitchFamily="34" charset="-120"/>
              </a:rPr>
              <a:t>Master insurance declarations, deductibles, and fidelity coverage</a:t>
            </a:r>
            <a:endParaRPr lang="en-US" sz="1250" dirty="0"/>
          </a:p>
          <a:p>
            <a:pPr marL="177800" indent="-177800">
              <a:spcAft>
                <a:spcPts val="700"/>
              </a:spcAft>
              <a:buSzPct val="100000"/>
              <a:buChar char="•"/>
            </a:pPr>
            <a:r>
              <a:rPr lang="en-US" sz="1250" dirty="0">
                <a:solidFill>
                  <a:srgbClr val="FFFFFF"/>
                </a:solidFill>
                <a:latin typeface="Calibri" pitchFamily="34" charset="0"/>
                <a:ea typeface="Calibri" pitchFamily="34" charset="-122"/>
                <a:cs typeface="Calibri" pitchFamily="34" charset="-120"/>
              </a:rPr>
              <a:t>SB 326 report and any other inspection from the last three years</a:t>
            </a:r>
            <a:endParaRPr lang="en-US" sz="1250" dirty="0"/>
          </a:p>
          <a:p>
            <a:pPr marL="177800" indent="-177800">
              <a:spcAft>
                <a:spcPts val="700"/>
              </a:spcAft>
              <a:buSzPct val="100000"/>
              <a:buChar char="•"/>
            </a:pPr>
            <a:r>
              <a:rPr lang="en-US" sz="1250" dirty="0">
                <a:solidFill>
                  <a:srgbClr val="FFFFFF"/>
                </a:solidFill>
                <a:latin typeface="Calibri" pitchFamily="34" charset="0"/>
                <a:ea typeface="Calibri" pitchFamily="34" charset="-122"/>
                <a:cs typeface="Calibri" pitchFamily="34" charset="-120"/>
              </a:rPr>
              <a:t>Twelve months of board minutes, read the way an underwriter reads them</a:t>
            </a:r>
            <a:endParaRPr lang="en-US" sz="1250" dirty="0"/>
          </a:p>
          <a:p>
            <a:pPr marL="177800" indent="-177800">
              <a:spcAft>
                <a:spcPts val="700"/>
              </a:spcAft>
              <a:buSzPct val="100000"/>
              <a:buChar char="•"/>
            </a:pPr>
            <a:r>
              <a:rPr lang="en-US" sz="1250" dirty="0">
                <a:solidFill>
                  <a:srgbClr val="FFFFFF"/>
                </a:solidFill>
                <a:latin typeface="Calibri" pitchFamily="34" charset="0"/>
                <a:ea typeface="Calibri" pitchFamily="34" charset="-122"/>
                <a:cs typeface="Calibri" pitchFamily="34" charset="-120"/>
              </a:rPr>
              <a:t>Special assessment notices and completion records</a:t>
            </a:r>
            <a:endParaRPr lang="en-US" sz="1250" dirty="0"/>
          </a:p>
          <a:p>
            <a:pPr marL="177800" indent="-177800">
              <a:spcAft>
                <a:spcPts val="700"/>
              </a:spcAft>
              <a:buSzPct val="100000"/>
              <a:buChar char="•"/>
            </a:pPr>
            <a:r>
              <a:rPr lang="en-US" sz="1250" dirty="0">
                <a:solidFill>
                  <a:srgbClr val="FFFFFF"/>
                </a:solidFill>
                <a:latin typeface="Calibri" pitchFamily="34" charset="0"/>
                <a:ea typeface="Calibri" pitchFamily="34" charset="-122"/>
                <a:cs typeface="Calibri" pitchFamily="34" charset="-120"/>
              </a:rPr>
              <a:t>Delinquency, litigation, and ownership concentration</a:t>
            </a:r>
            <a:endParaRPr lang="en-US" sz="1250" dirty="0"/>
          </a:p>
        </p:txBody>
      </p:sp>
      <p:sp>
        <p:nvSpPr>
          <p:cNvPr id="7" name="Shape 5"/>
          <p:cNvSpPr/>
          <p:nvPr/>
        </p:nvSpPr>
        <p:spPr>
          <a:xfrm>
            <a:off x="6172200" y="1737360"/>
            <a:ext cx="5376672" cy="4023360"/>
          </a:xfrm>
          <a:prstGeom prst="roundRect">
            <a:avLst>
              <a:gd name="adj" fmla="val 1818"/>
            </a:avLst>
          </a:prstGeom>
          <a:solidFill>
            <a:srgbClr val="C8A54B"/>
          </a:solidFill>
          <a:ln w="12700">
            <a:solidFill>
              <a:srgbClr val="C8A54B"/>
            </a:solidFill>
            <a:prstDash val="solid"/>
          </a:ln>
        </p:spPr>
      </p:sp>
      <p:sp>
        <p:nvSpPr>
          <p:cNvPr id="8" name="Text 6"/>
          <p:cNvSpPr txBox="1"/>
          <p:nvPr/>
        </p:nvSpPr>
        <p:spPr>
          <a:xfrm>
            <a:off x="6464808" y="1956816"/>
            <a:ext cx="4754880" cy="310896"/>
          </a:xfrm>
          <a:prstGeom prst="rect">
            <a:avLst/>
          </a:prstGeom>
          <a:noFill/>
          <a:ln/>
        </p:spPr>
        <p:txBody>
          <a:bodyPr wrap="square" lIns="0" tIns="0" rIns="0" bIns="0" rtlCol="0" anchor="t"/>
          <a:lstStyle/>
          <a:p>
            <a:pPr indent="0" marL="0">
              <a:buNone/>
            </a:pPr>
            <a:r>
              <a:rPr lang="en-US" sz="1650" b="1" dirty="0">
                <a:solidFill>
                  <a:srgbClr val="1B2A4A"/>
                </a:solidFill>
                <a:latin typeface="Cambria" pitchFamily="34" charset="0"/>
                <a:ea typeface="Cambria" pitchFamily="34" charset="-122"/>
                <a:cs typeface="Cambria" pitchFamily="34" charset="-120"/>
              </a:rPr>
              <a:t>What you get back</a:t>
            </a:r>
            <a:endParaRPr lang="en-US" sz="1650" dirty="0"/>
          </a:p>
        </p:txBody>
      </p:sp>
      <p:sp>
        <p:nvSpPr>
          <p:cNvPr id="9" name="Text 7"/>
          <p:cNvSpPr txBox="1"/>
          <p:nvPr/>
        </p:nvSpPr>
        <p:spPr>
          <a:xfrm>
            <a:off x="6464808" y="2377440"/>
            <a:ext cx="4791456" cy="3200400"/>
          </a:xfrm>
          <a:prstGeom prst="rect">
            <a:avLst/>
          </a:prstGeom>
          <a:noFill/>
          <a:ln/>
        </p:spPr>
        <p:txBody>
          <a:bodyPr wrap="square" lIns="0" tIns="0" rIns="0" bIns="0" rtlCol="0" anchor="t"/>
          <a:lstStyle/>
          <a:p>
            <a:pPr indent="0" marL="0">
              <a:buNone/>
            </a:pPr>
            <a:r>
              <a:rPr lang="en-US" sz="1300" dirty="0">
                <a:solidFill>
                  <a:srgbClr val="1B2A4A"/>
                </a:solidFill>
                <a:latin typeface="Calibri" pitchFamily="34" charset="0"/>
                <a:ea typeface="Calibri" pitchFamily="34" charset="-122"/>
                <a:cs typeface="Calibri" pitchFamily="34" charset="-120"/>
              </a:rPr>
              <a:t>A plain language summary of where the association stands against the current Fannie Mae and Freddie Mac requirements, what would likely come back as a condition on a loan, and what to fix first.</a:t>
            </a:r>
            <a:endParaRPr lang="en-US" sz="1300" dirty="0"/>
          </a:p>
          <a:p>
            <a:pPr indent="0" marL="0">
              <a:buNone/>
            </a:pPr>
            <a:endParaRPr lang="en-US" sz="1300" dirty="0"/>
          </a:p>
          <a:p>
            <a:pPr indent="0" marL="0">
              <a:buNone/>
            </a:pPr>
            <a:r>
              <a:rPr lang="en-US" sz="1300" dirty="0">
                <a:solidFill>
                  <a:srgbClr val="1B2A4A"/>
                </a:solidFill>
                <a:latin typeface="Calibri" pitchFamily="34" charset="0"/>
                <a:ea typeface="Calibri" pitchFamily="34" charset="-122"/>
                <a:cs typeface="Calibri" pitchFamily="34" charset="-120"/>
              </a:rPr>
              <a:t>Nothing is submitted anywhere. It stays between the association and me.</a:t>
            </a:r>
            <a:endParaRPr lang="en-US" sz="1300" dirty="0"/>
          </a:p>
          <a:p>
            <a:pPr indent="0" marL="0">
              <a:buNone/>
            </a:pPr>
            <a:endParaRPr lang="en-US" sz="1300" dirty="0"/>
          </a:p>
          <a:p>
            <a:pPr indent="0" marL="0">
              <a:buNone/>
            </a:pPr>
            <a:r>
              <a:rPr lang="en-US" sz="1300" dirty="0">
                <a:solidFill>
                  <a:srgbClr val="1B2A4A"/>
                </a:solidFill>
                <a:latin typeface="Calibri" pitchFamily="34" charset="0"/>
                <a:ea typeface="Calibri" pitchFamily="34" charset="-122"/>
                <a:cs typeface="Calibri" pitchFamily="34" charset="-120"/>
              </a:rPr>
              <a:t>Send documents through the upload page on the site, or email them directly. I will turn it around before your next board meeting.</a:t>
            </a:r>
            <a:endParaRPr lang="en-US" sz="1300" dirty="0"/>
          </a:p>
        </p:txBody>
      </p:sp>
      <p:sp>
        <p:nvSpPr>
          <p:cNvPr id="10" name="Text 8"/>
          <p:cNvSpPr txBox="1"/>
          <p:nvPr/>
        </p:nvSpPr>
        <p:spPr>
          <a:xfrm>
            <a:off x="640080" y="5943600"/>
            <a:ext cx="10881360" cy="320040"/>
          </a:xfrm>
          <a:prstGeom prst="rect">
            <a:avLst/>
          </a:prstGeom>
          <a:noFill/>
          <a:ln/>
        </p:spPr>
        <p:txBody>
          <a:bodyPr wrap="square" lIns="0" tIns="0" rIns="0" bIns="0" rtlCol="0" anchor="t"/>
          <a:lstStyle/>
          <a:p>
            <a:pPr indent="0" marL="0">
              <a:buNone/>
            </a:pPr>
            <a:r>
              <a:rPr lang="en-US" sz="1500" b="1" dirty="0">
                <a:solidFill>
                  <a:srgbClr val="FFFFFF"/>
                </a:solidFill>
                <a:latin typeface="Calibri" pitchFamily="34" charset="0"/>
                <a:ea typeface="Calibri" pitchFamily="34" charset="-122"/>
                <a:cs typeface="Calibri" pitchFamily="34" charset="-120"/>
              </a:rPr>
              <a:t>(949) 374-1833  |  tim.hardin@nafinc.com</a:t>
            </a:r>
            <a:endParaRPr lang="en-US" sz="1500" dirty="0"/>
          </a:p>
        </p:txBody>
      </p:sp>
      <p:pic>
        <p:nvPicPr>
          <p:cNvPr id="11" name="Image 0" descr="./img/logo.png">    </p:cNvPr>
          <p:cNvPicPr>
            <a:picLocks noChangeAspect="1"/>
          </p:cNvPicPr>
          <p:nvPr/>
        </p:nvPicPr>
        <p:blipFill>
          <a:blip r:embed="rId1"/>
          <a:stretch>
            <a:fillRect/>
          </a:stretch>
        </p:blipFill>
        <p:spPr>
          <a:xfrm>
            <a:off x="10442448" y="6291072"/>
            <a:ext cx="1380744" cy="538582"/>
          </a:xfrm>
          <a:prstGeom prst="rect">
            <a:avLst/>
          </a:prstGeom>
        </p:spPr>
      </p:pic>
      <p:sp>
        <p:nvSpPr>
          <p:cNvPr id="12" name="Text 9"/>
          <p:cNvSpPr txBox="1"/>
          <p:nvPr/>
        </p:nvSpPr>
        <p:spPr>
          <a:xfrm>
            <a:off x="640080" y="6528816"/>
            <a:ext cx="9601200" cy="237744"/>
          </a:xfrm>
          <a:prstGeom prst="rect">
            <a:avLst/>
          </a:prstGeom>
          <a:noFill/>
          <a:ln/>
        </p:spPr>
        <p:txBody>
          <a:bodyPr wrap="square" lIns="0" tIns="0" rIns="0" bIns="0" rtlCol="0" anchor="t"/>
          <a:lstStyle/>
          <a:p>
            <a:pPr indent="0" marL="0">
              <a:buNone/>
            </a:pPr>
            <a:r>
              <a:rPr lang="en-US" sz="850" dirty="0">
                <a:solidFill>
                  <a:srgbClr val="7C8CA8"/>
                </a:solidFill>
                <a:latin typeface="Calibri" pitchFamily="34" charset="0"/>
                <a:ea typeface="Calibri" pitchFamily="34" charset="-122"/>
                <a:cs typeface="Calibri" pitchFamily="34" charset="-120"/>
              </a:rPr>
              <a:t>Prepared by Tim Hardin  |  United Modern Mortgage powered by New American Funding  |  NMLS 294131</a:t>
            </a:r>
            <a:endParaRPr lang="en-US" sz="85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bg>
      <p:bgPr>
        <a:solidFill>
          <a:srgbClr val="1B2A4A"/>
        </a:solidFill>
      </p:bgPr>
    </p:bg>
    <p:spTree>
      <p:nvGrpSpPr>
        <p:cNvPr id="1" name=""/>
        <p:cNvGrpSpPr/>
        <p:nvPr/>
      </p:nvGrpSpPr>
      <p:grpSpPr>
        <a:xfrm>
          <a:off x="0" y="0"/>
          <a:ext cx="0" cy="0"/>
          <a:chOff x="0" y="0"/>
          <a:chExt cx="0" cy="0"/>
        </a:xfrm>
      </p:grpSpPr>
      <p:sp>
        <p:nvSpPr>
          <p:cNvPr id="2" name="Shape 0"/>
          <p:cNvSpPr/>
          <p:nvPr/>
        </p:nvSpPr>
        <p:spPr>
          <a:xfrm>
            <a:off x="10881360" y="5120640"/>
            <a:ext cx="2560320" cy="2560320"/>
          </a:xfrm>
          <a:prstGeom prst="ellipse">
            <a:avLst/>
          </a:prstGeom>
          <a:solidFill>
            <a:srgbClr val="2E4370"/>
          </a:solidFill>
          <a:ln w="12700">
            <a:solidFill>
              <a:srgbClr val="2E4370"/>
            </a:solidFill>
            <a:prstDash val="solid"/>
          </a:ln>
        </p:spPr>
      </p:sp>
      <p:pic>
        <p:nvPicPr>
          <p:cNvPr id="3" name="Image 0" descr="./img/logo.png">    </p:cNvPr>
          <p:cNvPicPr>
            <a:picLocks noChangeAspect="1"/>
          </p:cNvPicPr>
          <p:nvPr/>
        </p:nvPicPr>
        <p:blipFill>
          <a:blip r:embed="rId1"/>
          <a:stretch>
            <a:fillRect/>
          </a:stretch>
        </p:blipFill>
        <p:spPr>
          <a:xfrm>
            <a:off x="9098280" y="566928"/>
            <a:ext cx="2450592" cy="956462"/>
          </a:xfrm>
          <a:prstGeom prst="rect">
            <a:avLst/>
          </a:prstGeom>
        </p:spPr>
      </p:pic>
      <p:sp>
        <p:nvSpPr>
          <p:cNvPr id="4" name="Shape 1"/>
          <p:cNvSpPr/>
          <p:nvPr/>
        </p:nvSpPr>
        <p:spPr>
          <a:xfrm>
            <a:off x="9052560" y="2148840"/>
            <a:ext cx="2542032" cy="2542032"/>
          </a:xfrm>
          <a:prstGeom prst="ellipse">
            <a:avLst/>
          </a:prstGeom>
          <a:solidFill>
            <a:srgbClr val="C8A54B"/>
          </a:solidFill>
          <a:ln w="12700">
            <a:solidFill>
              <a:srgbClr val="C8A54B"/>
            </a:solidFill>
            <a:prstDash val="solid"/>
          </a:ln>
        </p:spPr>
      </p:sp>
      <p:pic>
        <p:nvPicPr>
          <p:cNvPr id="5" name="Image 1" descr="./img/headshot.png">    </p:cNvPr>
          <p:cNvPicPr>
            <a:picLocks noChangeAspect="1"/>
          </p:cNvPicPr>
          <p:nvPr/>
        </p:nvPicPr>
        <p:blipFill>
          <a:blip r:embed="rId2"/>
          <a:stretch>
            <a:fillRect/>
          </a:stretch>
        </p:blipFill>
        <p:spPr>
          <a:xfrm>
            <a:off x="9144000" y="2240280"/>
            <a:ext cx="2359152" cy="2359152"/>
          </a:xfrm>
          <a:prstGeom prst="ellipse">
            <a:avLst/>
          </a:prstGeom>
        </p:spPr>
      </p:pic>
      <p:sp>
        <p:nvSpPr>
          <p:cNvPr id="6" name="Text 2"/>
          <p:cNvSpPr txBox="1"/>
          <p:nvPr/>
        </p:nvSpPr>
        <p:spPr>
          <a:xfrm>
            <a:off x="640080" y="1371600"/>
            <a:ext cx="8046720" cy="1554480"/>
          </a:xfrm>
          <a:prstGeom prst="rect">
            <a:avLst/>
          </a:prstGeom>
          <a:noFill/>
          <a:ln/>
        </p:spPr>
        <p:txBody>
          <a:bodyPr wrap="square" lIns="0" tIns="0" rIns="0" bIns="0" rtlCol="0" anchor="t"/>
          <a:lstStyle/>
          <a:p>
            <a:pPr indent="0" marL="0">
              <a:lnSpc>
                <a:spcPts val="3700"/>
              </a:lnSpc>
              <a:buNone/>
            </a:pPr>
            <a:r>
              <a:rPr lang="en-US" sz="2900" b="1" dirty="0">
                <a:solidFill>
                  <a:srgbClr val="FFFFFF"/>
                </a:solidFill>
                <a:latin typeface="Cambria" pitchFamily="34" charset="0"/>
                <a:ea typeface="Cambria" pitchFamily="34" charset="-122"/>
                <a:cs typeface="Cambria" pitchFamily="34" charset="-120"/>
              </a:rPr>
              <a:t>The associations that get ahead of this</a:t>
            </a:r>
            <a:endParaRPr lang="en-US" sz="2900" dirty="0"/>
          </a:p>
          <a:p>
            <a:pPr indent="0" marL="0">
              <a:lnSpc>
                <a:spcPts val="3700"/>
              </a:lnSpc>
              <a:buNone/>
            </a:pPr>
            <a:r>
              <a:rPr lang="en-US" sz="2900" b="1" dirty="0">
                <a:solidFill>
                  <a:srgbClr val="FFFFFF"/>
                </a:solidFill>
                <a:latin typeface="Cambria" pitchFamily="34" charset="0"/>
                <a:ea typeface="Cambria" pitchFamily="34" charset="-122"/>
                <a:cs typeface="Cambria" pitchFamily="34" charset="-120"/>
              </a:rPr>
              <a:t>will be the ones people can still buy into.</a:t>
            </a:r>
            <a:endParaRPr lang="en-US" sz="2900" dirty="0"/>
          </a:p>
        </p:txBody>
      </p:sp>
      <p:sp>
        <p:nvSpPr>
          <p:cNvPr id="7" name="Text 3"/>
          <p:cNvSpPr txBox="1"/>
          <p:nvPr/>
        </p:nvSpPr>
        <p:spPr>
          <a:xfrm>
            <a:off x="640080" y="3063240"/>
            <a:ext cx="7955280" cy="868680"/>
          </a:xfrm>
          <a:prstGeom prst="rect">
            <a:avLst/>
          </a:prstGeom>
          <a:noFill/>
          <a:ln/>
        </p:spPr>
        <p:txBody>
          <a:bodyPr wrap="square" lIns="0" tIns="0" rIns="0" bIns="0" rtlCol="0" anchor="t"/>
          <a:lstStyle/>
          <a:p>
            <a:pPr indent="0" marL="0">
              <a:buNone/>
            </a:pPr>
            <a:r>
              <a:rPr lang="en-US" sz="1450" dirty="0">
                <a:solidFill>
                  <a:srgbClr val="EFE3C4"/>
                </a:solidFill>
                <a:latin typeface="Calibri" pitchFamily="34" charset="0"/>
                <a:ea typeface="Calibri" pitchFamily="34" charset="-122"/>
                <a:cs typeface="Calibri" pitchFamily="34" charset="-120"/>
              </a:rPr>
              <a:t>I am glad to walk any board through this, look over an association's documents before a lender ever sees them, or answer questions as they come up. No cost and no obligation. If it is useful to your communities, use it.</a:t>
            </a:r>
            <a:endParaRPr lang="en-US" sz="1450" dirty="0"/>
          </a:p>
        </p:txBody>
      </p:sp>
      <p:sp>
        <p:nvSpPr>
          <p:cNvPr id="8" name="Shape 4"/>
          <p:cNvSpPr/>
          <p:nvPr/>
        </p:nvSpPr>
        <p:spPr>
          <a:xfrm>
            <a:off x="640080" y="4160520"/>
            <a:ext cx="822960" cy="32004"/>
          </a:xfrm>
          <a:prstGeom prst="rect">
            <a:avLst/>
          </a:prstGeom>
          <a:solidFill>
            <a:srgbClr val="C8A54B"/>
          </a:solidFill>
          <a:ln w="12700">
            <a:solidFill>
              <a:srgbClr val="C8A54B"/>
            </a:solidFill>
            <a:prstDash val="solid"/>
          </a:ln>
        </p:spPr>
      </p:sp>
      <p:sp>
        <p:nvSpPr>
          <p:cNvPr id="9" name="Text 5"/>
          <p:cNvSpPr txBox="1"/>
          <p:nvPr/>
        </p:nvSpPr>
        <p:spPr>
          <a:xfrm>
            <a:off x="640080" y="4361688"/>
            <a:ext cx="6400800" cy="411480"/>
          </a:xfrm>
          <a:prstGeom prst="rect">
            <a:avLst/>
          </a:prstGeom>
          <a:noFill/>
          <a:ln/>
        </p:spPr>
        <p:txBody>
          <a:bodyPr wrap="square" lIns="0" tIns="0" rIns="0" bIns="0" rtlCol="0" anchor="t"/>
          <a:lstStyle/>
          <a:p>
            <a:pPr indent="0" marL="0">
              <a:buNone/>
            </a:pPr>
            <a:r>
              <a:rPr lang="en-US" sz="2600" b="1" dirty="0">
                <a:solidFill>
                  <a:srgbClr val="FFFFFF"/>
                </a:solidFill>
                <a:latin typeface="Cambria" pitchFamily="34" charset="0"/>
                <a:ea typeface="Cambria" pitchFamily="34" charset="-122"/>
                <a:cs typeface="Cambria" pitchFamily="34" charset="-120"/>
              </a:rPr>
              <a:t>Tim Hardin</a:t>
            </a:r>
            <a:endParaRPr lang="en-US" sz="2600" dirty="0"/>
          </a:p>
        </p:txBody>
      </p:sp>
      <p:sp>
        <p:nvSpPr>
          <p:cNvPr id="10" name="Text 6"/>
          <p:cNvSpPr txBox="1"/>
          <p:nvPr/>
        </p:nvSpPr>
        <p:spPr>
          <a:xfrm>
            <a:off x="640080" y="4800600"/>
            <a:ext cx="8046720" cy="274320"/>
          </a:xfrm>
          <a:prstGeom prst="rect">
            <a:avLst/>
          </a:prstGeom>
          <a:noFill/>
          <a:ln/>
        </p:spPr>
        <p:txBody>
          <a:bodyPr wrap="square" lIns="0" tIns="0" rIns="0" bIns="0" rtlCol="0" anchor="t"/>
          <a:lstStyle/>
          <a:p>
            <a:pPr indent="0" marL="0">
              <a:buNone/>
            </a:pPr>
            <a:r>
              <a:rPr lang="en-US" sz="1300" dirty="0">
                <a:solidFill>
                  <a:srgbClr val="C8A54B"/>
                </a:solidFill>
                <a:latin typeface="Calibri" pitchFamily="34" charset="0"/>
                <a:ea typeface="Calibri" pitchFamily="34" charset="-122"/>
                <a:cs typeface="Calibri" pitchFamily="34" charset="-120"/>
              </a:rPr>
              <a:t>Branch Manager  |  United Modern Mortgage powered by New American Funding</a:t>
            </a:r>
            <a:endParaRPr lang="en-US" sz="1300" dirty="0"/>
          </a:p>
        </p:txBody>
      </p:sp>
      <p:sp>
        <p:nvSpPr>
          <p:cNvPr id="11" name="Text 7"/>
          <p:cNvSpPr txBox="1"/>
          <p:nvPr/>
        </p:nvSpPr>
        <p:spPr>
          <a:xfrm>
            <a:off x="640080" y="5102352"/>
            <a:ext cx="8229600" cy="685800"/>
          </a:xfrm>
          <a:prstGeom prst="rect">
            <a:avLst/>
          </a:prstGeom>
          <a:noFill/>
          <a:ln/>
        </p:spPr>
        <p:txBody>
          <a:bodyPr wrap="square" lIns="0" tIns="0" rIns="0" bIns="0" rtlCol="0" anchor="t"/>
          <a:lstStyle/>
          <a:p>
            <a:pPr indent="0" marL="0">
              <a:buNone/>
            </a:pPr>
            <a:r>
              <a:rPr lang="en-US" sz="1150" dirty="0">
                <a:solidFill>
                  <a:srgbClr val="EFE3C4"/>
                </a:solidFill>
                <a:latin typeface="Calibri" pitchFamily="34" charset="0"/>
                <a:ea typeface="Calibri" pitchFamily="34" charset="-122"/>
                <a:cs typeface="Calibri" pitchFamily="34" charset="-120"/>
              </a:rPr>
              <a:t>(949) 374-1833  |  tim.hardin@nafinc.com  |  www.umm411.com</a:t>
            </a:r>
            <a:endParaRPr lang="en-US" sz="1150" dirty="0"/>
          </a:p>
          <a:p>
            <a:pPr indent="0" marL="0">
              <a:buNone/>
            </a:pPr>
            <a:r>
              <a:rPr lang="en-US" sz="1150" dirty="0">
                <a:solidFill>
                  <a:srgbClr val="EFE3C4"/>
                </a:solidFill>
                <a:latin typeface="Calibri" pitchFamily="34" charset="0"/>
                <a:ea typeface="Calibri" pitchFamily="34" charset="-122"/>
                <a:cs typeface="Calibri" pitchFamily="34" charset="-120"/>
              </a:rPr>
              <a:t>NMLS 294131  |  Company NMLS 6606  |  1 MacArthur Place, Suite 800, Santa Ana, CA 92707</a:t>
            </a:r>
            <a:endParaRPr lang="en-US" sz="1150" dirty="0"/>
          </a:p>
        </p:txBody>
      </p:sp>
      <p:sp>
        <p:nvSpPr>
          <p:cNvPr id="12" name="Text 8"/>
          <p:cNvSpPr txBox="1"/>
          <p:nvPr/>
        </p:nvSpPr>
        <p:spPr>
          <a:xfrm>
            <a:off x="640080" y="5833872"/>
            <a:ext cx="8321040" cy="914400"/>
          </a:xfrm>
          <a:prstGeom prst="rect">
            <a:avLst/>
          </a:prstGeom>
          <a:noFill/>
          <a:ln/>
        </p:spPr>
        <p:txBody>
          <a:bodyPr wrap="square" lIns="0" tIns="0" rIns="0" bIns="0" rtlCol="0" anchor="t"/>
          <a:lstStyle/>
          <a:p>
            <a:pPr indent="0" marL="0">
              <a:buNone/>
            </a:pPr>
            <a:r>
              <a:rPr lang="en-US" sz="750" dirty="0">
                <a:solidFill>
                  <a:srgbClr val="9FB0CC"/>
                </a:solidFill>
                <a:latin typeface="Calibri" pitchFamily="34" charset="0"/>
                <a:ea typeface="Calibri" pitchFamily="34" charset="-122"/>
                <a:cs typeface="Calibri" pitchFamily="34" charset="-120"/>
              </a:rPr>
              <a:t>General education for community association boards and managers. Reflects Fannie Mae, Freddie Mac, FHA, and VA requirements and California law as of September 2026, verified against the source documents. Not legal advice and not a commitment to lend; no project approval or loan is guaranteed. Requirements change and individual lenders apply their own overlays. Tim Hardin and New American Funding are not affiliated with Fannie Mae, Freddie Mac, HUD, or VA. United Modern Mortgage is a branch DBA of New American Funding, LLC, NMLS 6606, nmlsconsumeraccess.org. Corporate office: 1 MacArthur Place, Suite 800, Santa Ana, CA 92707, (800) 450-2010. Licensed by the Department of Financial Protection and Innovation under the California Residential Mortgage Lending Act. Loans made or arranged pursuant to a California Financing Law license. Equal Housing Opportunity. All loans subject to credit approval and program terms.</a:t>
            </a:r>
            <a:endParaRPr lang="en-US" sz="7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20</Slides>
  <Notes>20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vector>
  </TitlesOfParts>
  <Company>United Modern Mortgage powered by New American Funding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2026-2027 Condo Lending Changes</dc:title>
  <dc:subject>PptxGenJS Presentation</dc:subject>
  <dc:creator>Tim Hardin</dc:creator>
  <cp:lastModifiedBy>Tim Hardin</cp:lastModifiedBy>
  <cp:revision>1</cp:revision>
  <dcterms:created xsi:type="dcterms:W3CDTF">2026-09-12T02:57:19Z</dcterms:created>
  <dcterms:modified xsi:type="dcterms:W3CDTF">2026-09-12T02:57:19Z</dcterms:modified>
</cp:coreProperties>
</file>